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1" r:id="rId3"/>
    <p:sldId id="263" r:id="rId4"/>
    <p:sldId id="265" r:id="rId5"/>
    <p:sldId id="267" r:id="rId6"/>
    <p:sldId id="268" r:id="rId7"/>
    <p:sldId id="269" r:id="rId8"/>
    <p:sldId id="266" r:id="rId9"/>
    <p:sldId id="270" r:id="rId10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03C9B-23F4-4DB6-8BD6-64F95AA4B435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2A3FA-F993-4E3A-A4C8-29C842E869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6165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A4D63-1791-48AF-9452-3DABAB214BDD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3025C-7BC9-4725-ABCE-8BF803F34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695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241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177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3220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359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4847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706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46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781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3025C-7BC9-4725-ABCE-8BF803F3498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363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198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20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65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0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90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925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053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592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494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175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883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94A0-2AAD-4791-BB57-AB032E45ECDC}" type="datetimeFigureOut">
              <a:rPr lang="sv-SE" smtClean="0"/>
              <a:t>2016-05-16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9423A-953D-4C64-9E49-BA576065A8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900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195.198.118.40/RKnet/RedCrossPictures.nsf/3657e353c0a3cacac12569f1004c355f/%20/RKnet/RedCrossPictures.nsf/LookupUNIDS/67BDA8B1DEDA5776C1256A0F00507F48/$File/1072.jpg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Isabel.petrini@redcross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6214" y="260350"/>
            <a:ext cx="11526592" cy="172878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>
            <a:normAutofit/>
          </a:bodyPr>
          <a:lstStyle/>
          <a:p>
            <a:pPr algn="ctr" eaLnBrk="1" hangingPunct="1"/>
            <a:r>
              <a:rPr lang="sv-SE" altLang="sv-SE" b="1" dirty="0" smtClean="0"/>
              <a:t>Fritidsledarens viktiga roll för unga med trauman och betydelsen av en meningsfull fritid</a:t>
            </a:r>
            <a:r>
              <a:rPr lang="sv-SE" altLang="sv-SE" sz="5400" b="1" dirty="0" smtClean="0"/>
              <a:t> </a:t>
            </a:r>
            <a:endParaRPr lang="en-US" altLang="sv-SE" sz="5400" b="1" dirty="0"/>
          </a:p>
        </p:txBody>
      </p:sp>
      <p:grpSp>
        <p:nvGrpSpPr>
          <p:cNvPr id="14340" name="Group 12"/>
          <p:cNvGrpSpPr>
            <a:grpSpLocks/>
          </p:cNvGrpSpPr>
          <p:nvPr/>
        </p:nvGrpSpPr>
        <p:grpSpPr bwMode="auto">
          <a:xfrm>
            <a:off x="742056" y="1989138"/>
            <a:ext cx="3791307" cy="4476056"/>
            <a:chOff x="1867" y="1334"/>
            <a:chExt cx="2056" cy="2232"/>
          </a:xfrm>
        </p:grpSpPr>
        <p:pic>
          <p:nvPicPr>
            <p:cNvPr id="14342" name="Picture 4" descr="t1072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7" y="1343"/>
              <a:ext cx="1104" cy="1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343" name="Group 9"/>
            <p:cNvGrpSpPr>
              <a:grpSpLocks/>
            </p:cNvGrpSpPr>
            <p:nvPr/>
          </p:nvGrpSpPr>
          <p:grpSpPr bwMode="auto">
            <a:xfrm>
              <a:off x="1882" y="1334"/>
              <a:ext cx="2041" cy="2232"/>
              <a:chOff x="1746" y="1243"/>
              <a:chExt cx="2041" cy="2232"/>
            </a:xfrm>
          </p:grpSpPr>
          <p:pic>
            <p:nvPicPr>
              <p:cNvPr id="14345" name="Picture 6" descr="asylmottagnoing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89" y="1243"/>
                <a:ext cx="998" cy="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46" name="Picture 8" descr="T0940 flyktingfamilj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46" y="2648"/>
                <a:ext cx="1269" cy="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47" name="Picture 7" descr="2561 mama med baby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76" y="2159"/>
                <a:ext cx="1011" cy="1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4344" name="Rectangle 11"/>
            <p:cNvSpPr>
              <a:spLocks noChangeArrowheads="1"/>
            </p:cNvSpPr>
            <p:nvPr/>
          </p:nvSpPr>
          <p:spPr bwMode="auto">
            <a:xfrm>
              <a:off x="1882" y="1344"/>
              <a:ext cx="2041" cy="22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itchFamily="-109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-109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-109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-109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-10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-10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-10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-10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-109" charset="0"/>
                </a:defRPr>
              </a:lvl9pPr>
            </a:lstStyle>
            <a:p>
              <a:pPr eaLnBrk="1" hangingPunct="1"/>
              <a:endParaRPr lang="en-US" altLang="sv-SE"/>
            </a:p>
          </p:txBody>
        </p:sp>
      </p:grp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174671" y="2007187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v-SE" sz="2800" b="1" dirty="0" smtClean="0">
                <a:solidFill>
                  <a:srgbClr val="000000"/>
                </a:solidFill>
                <a:latin typeface="+mj-lt"/>
                <a:ea typeface="ＭＳ Ｐゴシック" pitchFamily="-109" charset="-128"/>
              </a:rPr>
              <a:t>Isabel Petrini</a:t>
            </a:r>
          </a:p>
          <a:p>
            <a:pPr lvl="0"/>
            <a:endParaRPr lang="sv-SE" sz="2000" b="1" dirty="0" smtClean="0">
              <a:solidFill>
                <a:srgbClr val="000000"/>
              </a:solidFill>
              <a:latin typeface="+mj-lt"/>
              <a:ea typeface="ＭＳ Ｐゴシック" pitchFamily="-109" charset="-128"/>
            </a:endParaRPr>
          </a:p>
          <a:p>
            <a:pPr lvl="0"/>
            <a:r>
              <a:rPr lang="sv-SE" sz="2000" b="1" dirty="0" smtClean="0">
                <a:solidFill>
                  <a:srgbClr val="000000"/>
                </a:solidFill>
                <a:latin typeface="+mj-lt"/>
                <a:ea typeface="ＭＳ Ｐゴシック" pitchFamily="-109" charset="-128"/>
              </a:rPr>
              <a:t>Legitimerad Psykolog</a:t>
            </a:r>
            <a:endParaRPr lang="sv-SE" sz="2000" b="1" dirty="0">
              <a:solidFill>
                <a:srgbClr val="000000"/>
              </a:solidFill>
              <a:latin typeface="+mj-lt"/>
              <a:ea typeface="ＭＳ Ｐゴシック" pitchFamily="-109" charset="-128"/>
            </a:endParaRPr>
          </a:p>
          <a:p>
            <a:pPr lvl="0"/>
            <a:r>
              <a:rPr lang="sv-SE" sz="2000" b="1" dirty="0">
                <a:solidFill>
                  <a:srgbClr val="000000"/>
                </a:solidFill>
                <a:latin typeface="+mj-lt"/>
                <a:ea typeface="ＭＳ Ｐゴシック" pitchFamily="-109" charset="-128"/>
              </a:rPr>
              <a:t>Röda Korsets </a:t>
            </a:r>
            <a:r>
              <a:rPr lang="sv-SE" sz="2000" b="1" dirty="0" smtClean="0">
                <a:solidFill>
                  <a:srgbClr val="000000"/>
                </a:solidFill>
                <a:latin typeface="+mj-lt"/>
                <a:ea typeface="ＭＳ Ｐゴシック" pitchFamily="-109" charset="-128"/>
              </a:rPr>
              <a:t>Behandlingscenter för krigsskadade och torterade</a:t>
            </a:r>
            <a:endParaRPr lang="sv-SE" sz="2000" b="1" dirty="0">
              <a:solidFill>
                <a:srgbClr val="000000"/>
              </a:solidFill>
              <a:latin typeface="+mj-lt"/>
              <a:ea typeface="ＭＳ Ｐゴシック" pitchFamily="-109" charset="-128"/>
            </a:endParaRPr>
          </a:p>
          <a:p>
            <a:pPr lvl="0"/>
            <a:r>
              <a:rPr lang="sv-SE" sz="2000" b="1" dirty="0">
                <a:solidFill>
                  <a:srgbClr val="000000"/>
                </a:solidFill>
                <a:latin typeface="+mj-lt"/>
                <a:ea typeface="ＭＳ Ｐゴシック" pitchFamily="-109" charset="-128"/>
              </a:rPr>
              <a:t>Uppsala</a:t>
            </a:r>
            <a:endParaRPr lang="en-US" sz="2000" b="1" dirty="0">
              <a:solidFill>
                <a:srgbClr val="000000"/>
              </a:solidFill>
              <a:latin typeface="+mj-lt"/>
              <a:ea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5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1056068" y="1081824"/>
            <a:ext cx="929036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 smtClean="0"/>
              <a:t>Vad är….</a:t>
            </a:r>
          </a:p>
          <a:p>
            <a:endParaRPr lang="sv-SE" dirty="0" smtClean="0"/>
          </a:p>
          <a:p>
            <a:r>
              <a:rPr lang="sv-SE" sz="2000" dirty="0" smtClean="0"/>
              <a:t>Trauma?</a:t>
            </a:r>
          </a:p>
          <a:p>
            <a:endParaRPr lang="sv-SE" sz="2000" dirty="0" smtClean="0"/>
          </a:p>
          <a:p>
            <a:r>
              <a:rPr lang="sv-SE" sz="2000" dirty="0" err="1" smtClean="0"/>
              <a:t>Ptsd</a:t>
            </a:r>
            <a:r>
              <a:rPr lang="sv-SE" sz="2000" dirty="0" smtClean="0"/>
              <a:t>?</a:t>
            </a:r>
          </a:p>
          <a:p>
            <a:endParaRPr lang="sv-SE" sz="2000" dirty="0" smtClean="0"/>
          </a:p>
          <a:p>
            <a:r>
              <a:rPr lang="sv-SE" sz="2000" dirty="0" smtClean="0"/>
              <a:t>Migrationsrelaterad stress?</a:t>
            </a:r>
          </a:p>
          <a:p>
            <a:endParaRPr lang="sv-SE" sz="2000" dirty="0"/>
          </a:p>
          <a:p>
            <a:endParaRPr lang="sv-SE" sz="2000" dirty="0" smtClean="0"/>
          </a:p>
          <a:p>
            <a:endParaRPr lang="sv-SE" sz="2000" dirty="0"/>
          </a:p>
          <a:p>
            <a:r>
              <a:rPr lang="sv-SE" sz="2000" dirty="0" smtClean="0"/>
              <a:t>Vilka symtom kan man få? Vad ser vi som är runt omkring?</a:t>
            </a:r>
          </a:p>
          <a:p>
            <a:endParaRPr lang="sv-SE" sz="2000" dirty="0"/>
          </a:p>
          <a:p>
            <a:r>
              <a:rPr lang="sv-SE" sz="2000" dirty="0" smtClean="0"/>
              <a:t>Vilka kan effekterna bli av trauma?</a:t>
            </a:r>
          </a:p>
          <a:p>
            <a:endParaRPr lang="sv-SE" sz="2000" dirty="0"/>
          </a:p>
          <a:p>
            <a:r>
              <a:rPr lang="sv-SE" sz="2000" dirty="0" smtClean="0"/>
              <a:t>När behöver vården komplettera omsorgen?</a:t>
            </a:r>
            <a:endParaRPr lang="sv-SE" sz="2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38" y="1390919"/>
            <a:ext cx="6542468" cy="288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6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65915" y="888643"/>
            <a:ext cx="938051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Traumamedveten omsorg</a:t>
            </a:r>
          </a:p>
          <a:p>
            <a:endParaRPr lang="sv-SE" sz="2000" dirty="0"/>
          </a:p>
          <a:p>
            <a:r>
              <a:rPr lang="sv-SE" sz="2000" b="1" dirty="0" smtClean="0"/>
              <a:t>Vad ser vi som är runt om?</a:t>
            </a:r>
          </a:p>
          <a:p>
            <a:r>
              <a:rPr lang="sv-SE" sz="2000" dirty="0" smtClean="0"/>
              <a:t>Beteendeproblem</a:t>
            </a:r>
          </a:p>
          <a:p>
            <a:r>
              <a:rPr lang="sv-SE" sz="2000" dirty="0" smtClean="0"/>
              <a:t>bristande impulskontroll</a:t>
            </a:r>
          </a:p>
          <a:p>
            <a:r>
              <a:rPr lang="sv-SE" sz="2000" dirty="0" smtClean="0"/>
              <a:t>svårigheter i relationer</a:t>
            </a:r>
          </a:p>
          <a:p>
            <a:r>
              <a:rPr lang="sv-SE" sz="2000" dirty="0" smtClean="0"/>
              <a:t>stark oro</a:t>
            </a:r>
          </a:p>
          <a:p>
            <a:r>
              <a:rPr lang="sv-SE" sz="2000" dirty="0" smtClean="0"/>
              <a:t>somatiska besvär </a:t>
            </a:r>
          </a:p>
          <a:p>
            <a:r>
              <a:rPr lang="sv-SE" sz="2000" dirty="0" smtClean="0"/>
              <a:t>Nedstämdhet</a:t>
            </a:r>
          </a:p>
          <a:p>
            <a:r>
              <a:rPr lang="sv-SE" sz="2000" dirty="0" smtClean="0"/>
              <a:t>aggressivitet</a:t>
            </a:r>
          </a:p>
          <a:p>
            <a:endParaRPr lang="sv-SE" sz="2000" dirty="0"/>
          </a:p>
          <a:p>
            <a:endParaRPr lang="sv-SE" sz="2000" dirty="0" smtClean="0"/>
          </a:p>
          <a:p>
            <a:r>
              <a:rPr lang="sv-SE" sz="2000" b="1" dirty="0" smtClean="0"/>
              <a:t>Ett förhållningssätt</a:t>
            </a:r>
          </a:p>
          <a:p>
            <a:r>
              <a:rPr lang="sv-SE" sz="2000" dirty="0" smtClean="0"/>
              <a:t>Barnets beteende är ett symtom på det den har varit med om</a:t>
            </a:r>
          </a:p>
          <a:p>
            <a:endParaRPr lang="sv-SE" sz="2000" dirty="0"/>
          </a:p>
          <a:p>
            <a:endParaRPr lang="sv-SE" sz="20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913" y="1962902"/>
            <a:ext cx="2865120" cy="317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99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65915" y="888643"/>
            <a:ext cx="938051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err="1" smtClean="0"/>
              <a:t>TMO:s</a:t>
            </a:r>
            <a:r>
              <a:rPr lang="sv-SE" sz="3600" b="1" dirty="0" smtClean="0"/>
              <a:t> tre pelare</a:t>
            </a:r>
          </a:p>
          <a:p>
            <a:endParaRPr lang="sv-SE" dirty="0"/>
          </a:p>
          <a:p>
            <a:endParaRPr lang="sv-SE" sz="2800" dirty="0" smtClean="0"/>
          </a:p>
          <a:p>
            <a:endParaRPr lang="sv-SE" sz="2800" dirty="0" smtClean="0"/>
          </a:p>
          <a:p>
            <a:endParaRPr lang="sv-SE" sz="2800" dirty="0"/>
          </a:p>
          <a:p>
            <a:r>
              <a:rPr lang="sv-SE" sz="2800" dirty="0" smtClean="0"/>
              <a:t>Trygghet</a:t>
            </a:r>
          </a:p>
          <a:p>
            <a:endParaRPr lang="sv-SE" sz="2800" dirty="0" smtClean="0"/>
          </a:p>
          <a:p>
            <a:r>
              <a:rPr lang="sv-SE" sz="2800" dirty="0" smtClean="0"/>
              <a:t>Relation</a:t>
            </a:r>
          </a:p>
          <a:p>
            <a:endParaRPr lang="sv-SE" sz="2800" dirty="0" smtClean="0"/>
          </a:p>
          <a:p>
            <a:r>
              <a:rPr lang="sv-SE" sz="2800" dirty="0" smtClean="0"/>
              <a:t>Reglering</a:t>
            </a:r>
            <a:endParaRPr lang="sv-SE" sz="2800" dirty="0"/>
          </a:p>
        </p:txBody>
      </p:sp>
      <p:sp>
        <p:nvSpPr>
          <p:cNvPr id="7" name="Rektangel 6"/>
          <p:cNvSpPr/>
          <p:nvPr/>
        </p:nvSpPr>
        <p:spPr>
          <a:xfrm>
            <a:off x="7303929" y="2911975"/>
            <a:ext cx="425002" cy="2240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6481290" y="2923191"/>
            <a:ext cx="425002" cy="2240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8126568" y="2911975"/>
            <a:ext cx="425002" cy="2240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6464120" y="5241359"/>
            <a:ext cx="2087451" cy="992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79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65915" y="888643"/>
            <a:ext cx="938051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 err="1" smtClean="0"/>
              <a:t>TMO:s</a:t>
            </a:r>
            <a:r>
              <a:rPr lang="sv-SE" sz="4400" b="1" dirty="0" smtClean="0"/>
              <a:t> tre pelare</a:t>
            </a:r>
          </a:p>
          <a:p>
            <a:endParaRPr lang="sv-SE" dirty="0"/>
          </a:p>
          <a:p>
            <a:r>
              <a:rPr lang="sv-SE" sz="3200" b="1" dirty="0" smtClean="0"/>
              <a:t>Trygghet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Fysisk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Emotionell; förutsägbarhet, tillgänglighet, ärlighet, öppenhet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Kunskap och förståelse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Påverkansmöjlighet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I relation till andra människor</a:t>
            </a:r>
          </a:p>
          <a:p>
            <a:endParaRPr lang="sv-SE" dirty="0" smtClean="0"/>
          </a:p>
          <a:p>
            <a:r>
              <a:rPr lang="sv-SE" b="1" dirty="0" smtClean="0"/>
              <a:t>Relation</a:t>
            </a:r>
          </a:p>
          <a:p>
            <a:r>
              <a:rPr lang="sv-SE" b="1" dirty="0" smtClean="0"/>
              <a:t>Reglering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19333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65915" y="888643"/>
            <a:ext cx="938051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dirty="0" err="1" smtClean="0"/>
              <a:t>TMO:s</a:t>
            </a:r>
            <a:r>
              <a:rPr lang="sv-SE" sz="4400" b="1" dirty="0" smtClean="0"/>
              <a:t> tre pelare</a:t>
            </a:r>
          </a:p>
          <a:p>
            <a:endParaRPr lang="sv-SE" dirty="0"/>
          </a:p>
          <a:p>
            <a:r>
              <a:rPr lang="sv-SE" b="1" dirty="0" smtClean="0"/>
              <a:t>Trygghet</a:t>
            </a:r>
          </a:p>
          <a:p>
            <a:r>
              <a:rPr lang="sv-SE" sz="4000" b="1" dirty="0" smtClean="0"/>
              <a:t>Relation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Relationer för skapande av trygghet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Nya, positiva erfarenheter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Öva sig i att framkalla positiva reaktioner hos andra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Relationer skapas genom aktivitet som är rolig, som skapar framgång, som ger positiv erfarenhet av reaktioner (känslomässiga och fysiologiska)</a:t>
            </a:r>
          </a:p>
          <a:p>
            <a:endParaRPr lang="sv-SE" dirty="0" smtClean="0"/>
          </a:p>
          <a:p>
            <a:r>
              <a:rPr lang="sv-SE" b="1" dirty="0" smtClean="0"/>
              <a:t>Reglering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311605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65915" y="888643"/>
            <a:ext cx="938051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err="1" smtClean="0"/>
              <a:t>TMO:s</a:t>
            </a:r>
            <a:r>
              <a:rPr lang="sv-SE" sz="3600" b="1" dirty="0" smtClean="0"/>
              <a:t> tre pelare</a:t>
            </a:r>
          </a:p>
          <a:p>
            <a:endParaRPr lang="sv-SE" dirty="0"/>
          </a:p>
          <a:p>
            <a:r>
              <a:rPr lang="sv-SE" b="1" dirty="0" smtClean="0"/>
              <a:t>Trygghet</a:t>
            </a:r>
          </a:p>
          <a:p>
            <a:r>
              <a:rPr lang="sv-SE" b="1" dirty="0" smtClean="0"/>
              <a:t>Relation</a:t>
            </a:r>
          </a:p>
          <a:p>
            <a:r>
              <a:rPr lang="sv-SE" sz="3200" b="1" dirty="0" smtClean="0"/>
              <a:t>Reglering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Att kunna ta hand om sina känslor, impulser och beteenden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Toleransfönstret</a:t>
            </a:r>
          </a:p>
          <a:p>
            <a:pPr marL="285750" indent="-285750">
              <a:buFontTx/>
              <a:buChar char="-"/>
            </a:pPr>
            <a:endParaRPr lang="sv-SE" dirty="0"/>
          </a:p>
          <a:p>
            <a:r>
              <a:rPr lang="sv-SE" sz="2400" b="1" dirty="0" smtClean="0"/>
              <a:t>Hur hjälper vi barnet/ungdomen att reglera?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Medvetenhet om sina egna känslor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Fokus på barnets </a:t>
            </a:r>
            <a:r>
              <a:rPr lang="sv-SE" i="1" dirty="0" smtClean="0"/>
              <a:t>känsla</a:t>
            </a: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Lugn och bestämd ton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Härbärgera barnets kränkningar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Möta barnets behov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Aktivt lyssnande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Närvaro</a:t>
            </a:r>
          </a:p>
        </p:txBody>
      </p:sp>
    </p:spTree>
    <p:extLst>
      <p:ext uri="{BB962C8B-B14F-4D97-AF65-F5344CB8AC3E}">
        <p14:creationId xmlns:p14="http://schemas.microsoft.com/office/powerpoint/2010/main" val="2304099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65916" y="850006"/>
            <a:ext cx="938051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Fritiden är viktig för att den:</a:t>
            </a:r>
          </a:p>
          <a:p>
            <a:endParaRPr lang="sv-SE" dirty="0" smtClean="0"/>
          </a:p>
          <a:p>
            <a:r>
              <a:rPr lang="sv-SE" sz="2800" dirty="0" smtClean="0"/>
              <a:t>Aktiverar</a:t>
            </a:r>
          </a:p>
          <a:p>
            <a:r>
              <a:rPr lang="sv-SE" sz="2800" dirty="0" smtClean="0"/>
              <a:t>Ger ett sammanhang</a:t>
            </a:r>
          </a:p>
          <a:p>
            <a:r>
              <a:rPr lang="sv-SE" sz="2800" dirty="0" smtClean="0"/>
              <a:t>Ger möjlighet till socialt umgänge</a:t>
            </a:r>
          </a:p>
          <a:p>
            <a:r>
              <a:rPr lang="sv-SE" sz="2800" dirty="0" smtClean="0"/>
              <a:t>Ger goda exempel utifrån goda förebilder</a:t>
            </a:r>
          </a:p>
          <a:p>
            <a:r>
              <a:rPr lang="sv-SE" sz="2800" dirty="0" smtClean="0"/>
              <a:t>Bygger tillit till vuxna</a:t>
            </a:r>
          </a:p>
          <a:p>
            <a:r>
              <a:rPr lang="sv-SE" sz="2800" dirty="0" smtClean="0"/>
              <a:t>Ger andrum</a:t>
            </a:r>
          </a:p>
          <a:p>
            <a:r>
              <a:rPr lang="sv-SE" sz="2800" dirty="0" err="1" smtClean="0"/>
              <a:t>Identitetsutvecklar</a:t>
            </a:r>
            <a:endParaRPr lang="sv-SE" sz="2800" dirty="0" smtClean="0"/>
          </a:p>
          <a:p>
            <a:r>
              <a:rPr lang="sv-SE" sz="2800" dirty="0" smtClean="0"/>
              <a:t>Integrerar</a:t>
            </a:r>
            <a:endParaRPr lang="sv-SE" sz="28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286" y="1769324"/>
            <a:ext cx="3706969" cy="281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489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6431" y="5747644"/>
            <a:ext cx="14763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965915" y="888643"/>
            <a:ext cx="938051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b="1" dirty="0" smtClean="0"/>
              <a:t>Frågor och funderingar?</a:t>
            </a:r>
          </a:p>
          <a:p>
            <a:endParaRPr lang="sv-SE" dirty="0"/>
          </a:p>
          <a:p>
            <a:r>
              <a:rPr lang="sv-SE" sz="3200" dirty="0" smtClean="0">
                <a:hlinkClick r:id="rId4"/>
              </a:rPr>
              <a:t>Isabel.petrini@redcross.se</a:t>
            </a:r>
            <a:endParaRPr lang="sv-SE" sz="3200" dirty="0" smtClean="0"/>
          </a:p>
          <a:p>
            <a:r>
              <a:rPr lang="sv-SE" sz="3200" dirty="0" smtClean="0"/>
              <a:t>018-187565</a:t>
            </a:r>
          </a:p>
        </p:txBody>
      </p:sp>
    </p:spTree>
    <p:extLst>
      <p:ext uri="{BB962C8B-B14F-4D97-AF65-F5344CB8AC3E}">
        <p14:creationId xmlns:p14="http://schemas.microsoft.com/office/powerpoint/2010/main" val="278383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268</Words>
  <Application>Microsoft Office PowerPoint</Application>
  <PresentationFormat>Anpassad</PresentationFormat>
  <Paragraphs>105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0" baseType="lpstr">
      <vt:lpstr>Office-tema</vt:lpstr>
      <vt:lpstr>Fritidsledarens viktiga roll för unga med trauman och betydelsen av en meningsfull fritid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Svenska Rödakorset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Isabel Petrini</dc:creator>
  <cp:lastModifiedBy>Diana Pettersson</cp:lastModifiedBy>
  <cp:revision>15</cp:revision>
  <cp:lastPrinted>2016-02-04T12:23:59Z</cp:lastPrinted>
  <dcterms:created xsi:type="dcterms:W3CDTF">2016-02-03T08:22:25Z</dcterms:created>
  <dcterms:modified xsi:type="dcterms:W3CDTF">2016-05-16T06:43:02Z</dcterms:modified>
</cp:coreProperties>
</file>