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58" r:id="rId3"/>
    <p:sldId id="539" r:id="rId4"/>
    <p:sldId id="558" r:id="rId5"/>
    <p:sldId id="559" r:id="rId6"/>
    <p:sldId id="566" r:id="rId7"/>
    <p:sldId id="560" r:id="rId8"/>
    <p:sldId id="569" r:id="rId9"/>
    <p:sldId id="561" r:id="rId10"/>
    <p:sldId id="567" r:id="rId11"/>
    <p:sldId id="568" r:id="rId12"/>
    <p:sldId id="562" r:id="rId13"/>
    <p:sldId id="570" r:id="rId14"/>
    <p:sldId id="563" r:id="rId15"/>
    <p:sldId id="571" r:id="rId16"/>
    <p:sldId id="572" r:id="rId17"/>
    <p:sldId id="565" r:id="rId18"/>
    <p:sldId id="499" r:id="rId19"/>
    <p:sldId id="498" r:id="rId20"/>
    <p:sldId id="497" r:id="rId21"/>
    <p:sldId id="487" r:id="rId22"/>
    <p:sldId id="543" r:id="rId2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C2E14B-EC51-4BB8-A662-775A94B319A4}" type="datetimeFigureOut">
              <a:rPr lang="sv-SE" smtClean="0"/>
              <a:t>2016-04-18</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19D37-FB53-4B91-A050-E15459646CB7}" type="slidenum">
              <a:rPr lang="sv-SE" smtClean="0"/>
              <a:t>‹#›</a:t>
            </a:fld>
            <a:endParaRPr lang="sv-SE"/>
          </a:p>
        </p:txBody>
      </p:sp>
    </p:spTree>
    <p:extLst>
      <p:ext uri="{BB962C8B-B14F-4D97-AF65-F5344CB8AC3E}">
        <p14:creationId xmlns:p14="http://schemas.microsoft.com/office/powerpoint/2010/main" val="2986465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347BD319-C441-4740-BDB2-35E25C52CCE7}" type="datetimeFigureOut">
              <a:rPr lang="sv-SE" smtClean="0"/>
              <a:t>2016-04-18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47BD319-C441-4740-BDB2-35E25C52CCE7}" type="datetimeFigureOut">
              <a:rPr lang="sv-SE" smtClean="0"/>
              <a:t>2016-04-18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47BD319-C441-4740-BDB2-35E25C52CCE7}" type="datetimeFigureOut">
              <a:rPr lang="sv-SE" smtClean="0"/>
              <a:t>2016-04-18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47BD319-C441-4740-BDB2-35E25C52CCE7}" type="datetimeFigureOut">
              <a:rPr lang="sv-SE" smtClean="0"/>
              <a:t>2016-04-18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347BD319-C441-4740-BDB2-35E25C52CCE7}" type="datetimeFigureOut">
              <a:rPr lang="sv-SE" smtClean="0"/>
              <a:t>2016-04-18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347BD319-C441-4740-BDB2-35E25C52CCE7}" type="datetimeFigureOut">
              <a:rPr lang="sv-SE" smtClean="0"/>
              <a:t>2016-04-18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347BD319-C441-4740-BDB2-35E25C52CCE7}" type="datetimeFigureOut">
              <a:rPr lang="sv-SE" smtClean="0"/>
              <a:t>2016-04-18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347BD319-C441-4740-BDB2-35E25C52CCE7}" type="datetimeFigureOut">
              <a:rPr lang="sv-SE" smtClean="0"/>
              <a:t>2016-04-18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47BD319-C441-4740-BDB2-35E25C52CCE7}" type="datetimeFigureOut">
              <a:rPr lang="sv-SE" smtClean="0"/>
              <a:t>2016-04-18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47BD319-C441-4740-BDB2-35E25C52CCE7}" type="datetimeFigureOut">
              <a:rPr lang="sv-SE" smtClean="0"/>
              <a:t>2016-04-18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47BD319-C441-4740-BDB2-35E25C52CCE7}" type="datetimeFigureOut">
              <a:rPr lang="sv-SE" smtClean="0"/>
              <a:t>2016-04-18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27F0B53-9592-4779-891F-997228E46E01}"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BD319-C441-4740-BDB2-35E25C52CCE7}" type="datetimeFigureOut">
              <a:rPr lang="sv-SE" smtClean="0"/>
              <a:t>2016-04-18</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F0B53-9592-4779-891F-997228E46E01}"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1026"/>
          <p:cNvSpPr>
            <a:spLocks noGrp="1" noChangeArrowheads="1"/>
          </p:cNvSpPr>
          <p:nvPr>
            <p:ph type="ctrTitle"/>
          </p:nvPr>
        </p:nvSpPr>
        <p:spPr>
          <a:xfrm>
            <a:off x="0" y="0"/>
            <a:ext cx="9144000" cy="6858000"/>
          </a:xfrm>
          <a:gradFill rotWithShape="0">
            <a:gsLst>
              <a:gs pos="0">
                <a:srgbClr val="6666FF">
                  <a:gamma/>
                  <a:tint val="0"/>
                  <a:invGamma/>
                </a:srgbClr>
              </a:gs>
              <a:gs pos="100000">
                <a:srgbClr val="6666FF"/>
              </a:gs>
            </a:gsLst>
            <a:lin ang="18900000" scaled="1"/>
          </a:gradFill>
        </p:spPr>
        <p:txBody>
          <a:bodyPr/>
          <a:lstStyle/>
          <a:p>
            <a:pPr algn="l"/>
            <a:r>
              <a:rPr lang="sv-SE" sz="5400" dirty="0">
                <a:latin typeface="Futura Bk BT" pitchFamily="34" charset="0"/>
              </a:rPr>
              <a:t/>
            </a:r>
            <a:br>
              <a:rPr lang="sv-SE" sz="5400" dirty="0">
                <a:latin typeface="Futura Bk BT" pitchFamily="34" charset="0"/>
              </a:rPr>
            </a:br>
            <a:r>
              <a:rPr lang="sv-SE" sz="5400" dirty="0">
                <a:latin typeface="Futura Bk BT" pitchFamily="34" charset="0"/>
              </a:rPr>
              <a:t/>
            </a:r>
            <a:br>
              <a:rPr lang="sv-SE" sz="5400" dirty="0">
                <a:latin typeface="Futura Bk BT" pitchFamily="34" charset="0"/>
              </a:rPr>
            </a:br>
            <a:r>
              <a:rPr lang="sv-SE" sz="5400" dirty="0">
                <a:latin typeface="Futura Bk BT" pitchFamily="34" charset="0"/>
              </a:rPr>
              <a:t/>
            </a:r>
            <a:br>
              <a:rPr lang="sv-SE" sz="5400" dirty="0">
                <a:latin typeface="Futura Bk BT" pitchFamily="34" charset="0"/>
              </a:rPr>
            </a:br>
            <a:r>
              <a:rPr lang="sv-SE" sz="6600" dirty="0" smtClean="0">
                <a:latin typeface="Futura Bk BT" pitchFamily="34" charset="0"/>
              </a:rPr>
              <a:t>Etik för fritidsledare</a:t>
            </a:r>
            <a:r>
              <a:rPr lang="sv-SE" sz="5400" dirty="0">
                <a:latin typeface="Futura Bk BT" pitchFamily="34" charset="0"/>
              </a:rPr>
              <a:t/>
            </a:r>
            <a:br>
              <a:rPr lang="sv-SE" sz="5400" dirty="0">
                <a:latin typeface="Futura Bk BT" pitchFamily="34" charset="0"/>
              </a:rPr>
            </a:br>
            <a:r>
              <a:rPr lang="sv-SE" sz="3200" dirty="0">
                <a:latin typeface="Futura Bk BT" pitchFamily="34" charset="0"/>
              </a:rPr>
              <a:t/>
            </a:r>
            <a:br>
              <a:rPr lang="sv-SE" sz="3200" dirty="0">
                <a:latin typeface="Futura Bk BT" pitchFamily="34" charset="0"/>
              </a:rPr>
            </a:br>
            <a:r>
              <a:rPr lang="sv-SE" sz="5400" dirty="0">
                <a:latin typeface="Futura Bk BT" pitchFamily="34" charset="0"/>
              </a:rPr>
              <a:t/>
            </a:r>
            <a:br>
              <a:rPr lang="sv-SE" sz="5400" dirty="0">
                <a:latin typeface="Futura Bk BT" pitchFamily="34" charset="0"/>
              </a:rPr>
            </a:br>
            <a:r>
              <a:rPr lang="sv-SE" sz="3200" dirty="0">
                <a:latin typeface="Futura Bk BT" pitchFamily="34" charset="0"/>
              </a:rPr>
              <a:t>Erik Blennberger</a:t>
            </a:r>
            <a:br>
              <a:rPr lang="sv-SE" sz="3200" dirty="0">
                <a:latin typeface="Futura Bk BT" pitchFamily="34" charset="0"/>
              </a:rPr>
            </a:br>
            <a:r>
              <a:rPr lang="sv-SE" sz="3200" dirty="0">
                <a:latin typeface="Futura Bk BT" pitchFamily="34" charset="0"/>
              </a:rPr>
              <a:t>Institutet för organisations- och arbetslivsetik</a:t>
            </a:r>
            <a:br>
              <a:rPr lang="sv-SE" sz="3200" dirty="0">
                <a:latin typeface="Futura Bk BT" pitchFamily="34" charset="0"/>
              </a:rPr>
            </a:br>
            <a:r>
              <a:rPr lang="sv-SE" sz="3200" dirty="0">
                <a:latin typeface="Futura Bk BT" pitchFamily="34" charset="0"/>
              </a:rPr>
              <a:t>Ersta Sköndal högskola</a:t>
            </a:r>
            <a:endParaRPr lang="sv-SE" dirty="0"/>
          </a:p>
        </p:txBody>
      </p:sp>
      <p:sp>
        <p:nvSpPr>
          <p:cNvPr id="275459" name="Rectangle 1027"/>
          <p:cNvSpPr>
            <a:spLocks noGrp="1" noChangeArrowheads="1"/>
          </p:cNvSpPr>
          <p:nvPr>
            <p:ph type="subTitle" idx="1"/>
          </p:nvPr>
        </p:nvSpPr>
        <p:spPr>
          <a:xfrm>
            <a:off x="1371600" y="7010400"/>
            <a:ext cx="6400800" cy="76200"/>
          </a:xfrm>
        </p:spPr>
        <p:txBody>
          <a:bodyPr>
            <a:normAutofit fontScale="25000" lnSpcReduction="20000"/>
          </a:bodyPr>
          <a:lstStyle/>
          <a:p>
            <a:endParaRPr lang="sv-SE"/>
          </a:p>
        </p:txBody>
      </p:sp>
    </p:spTree>
    <p:extLst>
      <p:ext uri="{BB962C8B-B14F-4D97-AF65-F5344CB8AC3E}">
        <p14:creationId xmlns:p14="http://schemas.microsoft.com/office/powerpoint/2010/main" val="2172502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836712"/>
          </a:xfrm>
          <a:gradFill rotWithShape="1">
            <a:gsLst>
              <a:gs pos="0">
                <a:srgbClr val="6666FF"/>
              </a:gs>
              <a:gs pos="100000">
                <a:srgbClr val="FFFFFF"/>
              </a:gs>
            </a:gsLst>
            <a:lin ang="2700000" scaled="1"/>
          </a:gradFill>
        </p:spPr>
        <p:txBody>
          <a:bodyPr>
            <a:normAutofit/>
          </a:bodyPr>
          <a:lstStyle/>
          <a:p>
            <a:r>
              <a:rPr lang="sv-SE" sz="3600" dirty="0"/>
              <a:t>ETISKA </a:t>
            </a:r>
            <a:r>
              <a:rPr lang="sv-SE" sz="3600" dirty="0" smtClean="0"/>
              <a:t>PROBLEMSITUATIONER  9-10</a:t>
            </a:r>
            <a:endParaRPr lang="sv-SE" sz="3600" dirty="0" smtClean="0">
              <a:latin typeface="Futura Bk BT" pitchFamily="34" charset="0"/>
              <a:cs typeface="Times New Roman" pitchFamily="18" charset="0"/>
            </a:endParaRPr>
          </a:p>
        </p:txBody>
      </p:sp>
      <p:sp>
        <p:nvSpPr>
          <p:cNvPr id="51203" name="Rectangle 3"/>
          <p:cNvSpPr>
            <a:spLocks noGrp="1" noChangeArrowheads="1"/>
          </p:cNvSpPr>
          <p:nvPr>
            <p:ph type="body" idx="4294967295"/>
          </p:nvPr>
        </p:nvSpPr>
        <p:spPr>
          <a:xfrm>
            <a:off x="0" y="764704"/>
            <a:ext cx="9144000" cy="6093296"/>
          </a:xfrm>
          <a:prstGeom prst="rect">
            <a:avLst/>
          </a:prstGeom>
          <a:gradFill rotWithShape="1">
            <a:gsLst>
              <a:gs pos="0">
                <a:srgbClr val="6666FF"/>
              </a:gs>
              <a:gs pos="100000">
                <a:srgbClr val="FFFFFF"/>
              </a:gs>
            </a:gsLst>
            <a:lin ang="2700000" scaled="1"/>
          </a:gradFill>
        </p:spPr>
        <p:txBody>
          <a:bodyPr>
            <a:normAutofit/>
          </a:bodyPr>
          <a:lstStyle/>
          <a:p>
            <a:pPr marL="0" indent="0">
              <a:buNone/>
            </a:pPr>
            <a:r>
              <a:rPr lang="sv-SE" sz="800" dirty="0" smtClean="0">
                <a:latin typeface="Futura Bk BT" panose="020B0502020204020303" pitchFamily="34" charset="0"/>
              </a:rPr>
              <a:t> </a:t>
            </a:r>
          </a:p>
          <a:p>
            <a:pPr marL="0" indent="0">
              <a:buNone/>
            </a:pPr>
            <a:r>
              <a:rPr lang="sv-SE" sz="2800" dirty="0" smtClean="0">
                <a:latin typeface="Futura Bk BT" panose="020B0502020204020303" pitchFamily="34" charset="0"/>
              </a:rPr>
              <a:t>9. På </a:t>
            </a:r>
            <a:r>
              <a:rPr lang="sv-SE" sz="2800" dirty="0">
                <a:latin typeface="Futura Bk BT" panose="020B0502020204020303" pitchFamily="34" charset="0"/>
              </a:rPr>
              <a:t>gårdens öppna ”Söndagsfika” sitter ungdomarna (14-15 år) och pratar om lördagskvällens stora fest. De pratar om hur fulla de varit och en del jobbiga saker som hänt. Hur bör FL agera – i relation till </a:t>
            </a:r>
            <a:r>
              <a:rPr lang="sv-SE" sz="2800" dirty="0" smtClean="0">
                <a:latin typeface="Futura Bk BT" panose="020B0502020204020303" pitchFamily="34" charset="0"/>
              </a:rPr>
              <a:t>ungdomarna och </a:t>
            </a:r>
            <a:r>
              <a:rPr lang="sv-SE" sz="2800" dirty="0">
                <a:latin typeface="Futura Bk BT" panose="020B0502020204020303" pitchFamily="34" charset="0"/>
              </a:rPr>
              <a:t>i relation till deras föräldrar?</a:t>
            </a:r>
          </a:p>
          <a:p>
            <a:pPr marL="0" indent="0">
              <a:buNone/>
            </a:pPr>
            <a:r>
              <a:rPr lang="sv-SE" sz="1100" dirty="0" smtClean="0">
                <a:latin typeface="Futura Bk BT" panose="020B0502020204020303" pitchFamily="34" charset="0"/>
              </a:rPr>
              <a:t> </a:t>
            </a:r>
          </a:p>
          <a:p>
            <a:pPr marL="0" indent="0">
              <a:buNone/>
            </a:pPr>
            <a:r>
              <a:rPr lang="sv-SE" sz="2800" dirty="0" smtClean="0">
                <a:latin typeface="Futura Bk BT" panose="020B0502020204020303" pitchFamily="34" charset="0"/>
              </a:rPr>
              <a:t>10. En </a:t>
            </a:r>
            <a:r>
              <a:rPr lang="sv-SE" sz="2800" dirty="0">
                <a:latin typeface="Futura Bk BT" panose="020B0502020204020303" pitchFamily="34" charset="0"/>
              </a:rPr>
              <a:t>yngre ungdom på fritidsgården har börjat umgås med ett grupp äldre ungdomar. Ni fritidsledare vet att de äldre ungdomarna dricker och röker. Vad ni vet så varken dricker eller röker den yngre ungdomen. Några fritidsledare tycker att ni ska ta kontakt med ungdomens föräldrar och berätta om det nya umgänget. Hur resonerar ni i arbetsgruppen?</a:t>
            </a:r>
          </a:p>
          <a:p>
            <a:pPr marL="0" indent="0">
              <a:buNone/>
            </a:pPr>
            <a:endParaRPr lang="sv-SE" sz="2800" dirty="0"/>
          </a:p>
        </p:txBody>
      </p:sp>
    </p:spTree>
    <p:extLst>
      <p:ext uri="{BB962C8B-B14F-4D97-AF65-F5344CB8AC3E}">
        <p14:creationId xmlns:p14="http://schemas.microsoft.com/office/powerpoint/2010/main" val="229794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wipe(left)">
                                      <p:cBhvr>
                                        <p:cTn id="17" dur="500"/>
                                        <p:tgtEl>
                                          <p:spTgt spid="51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wipe(left)">
                                      <p:cBhvr>
                                        <p:cTn id="22"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20688"/>
          </a:xfrm>
          <a:gradFill rotWithShape="1">
            <a:gsLst>
              <a:gs pos="0">
                <a:srgbClr val="6666FF"/>
              </a:gs>
              <a:gs pos="100000">
                <a:srgbClr val="FFFFFF"/>
              </a:gs>
            </a:gsLst>
            <a:lin ang="2700000" scaled="1"/>
          </a:gradFill>
        </p:spPr>
        <p:txBody>
          <a:bodyPr>
            <a:normAutofit fontScale="90000"/>
          </a:bodyPr>
          <a:lstStyle/>
          <a:p>
            <a:r>
              <a:rPr lang="sv-SE" sz="4000" dirty="0"/>
              <a:t>ETISKA PROBLEMSITUATIONER </a:t>
            </a:r>
            <a:r>
              <a:rPr lang="sv-SE" sz="4000" dirty="0" smtClean="0"/>
              <a:t>11-12</a:t>
            </a:r>
            <a:endParaRPr lang="sv-SE" sz="4000" dirty="0" smtClean="0">
              <a:latin typeface="Futura Bk BT" pitchFamily="34" charset="0"/>
              <a:cs typeface="Times New Roman" pitchFamily="18" charset="0"/>
            </a:endParaRPr>
          </a:p>
        </p:txBody>
      </p:sp>
      <p:sp>
        <p:nvSpPr>
          <p:cNvPr id="51203" name="Rectangle 3"/>
          <p:cNvSpPr>
            <a:spLocks noGrp="1" noChangeArrowheads="1"/>
          </p:cNvSpPr>
          <p:nvPr>
            <p:ph type="body" idx="4294967295"/>
          </p:nvPr>
        </p:nvSpPr>
        <p:spPr>
          <a:xfrm>
            <a:off x="0" y="620688"/>
            <a:ext cx="9144000" cy="6237312"/>
          </a:xfrm>
          <a:prstGeom prst="rect">
            <a:avLst/>
          </a:prstGeom>
          <a:gradFill rotWithShape="1">
            <a:gsLst>
              <a:gs pos="0">
                <a:srgbClr val="6666FF"/>
              </a:gs>
              <a:gs pos="100000">
                <a:srgbClr val="FFFFFF"/>
              </a:gs>
            </a:gsLst>
            <a:lin ang="2700000" scaled="1"/>
          </a:gradFill>
        </p:spPr>
        <p:txBody>
          <a:bodyPr>
            <a:noAutofit/>
          </a:bodyPr>
          <a:lstStyle/>
          <a:p>
            <a:pPr marL="0" indent="0">
              <a:buNone/>
            </a:pPr>
            <a:r>
              <a:rPr lang="sv-SE" sz="2700" dirty="0" smtClean="0">
                <a:latin typeface="Futura Bk BT" panose="020B0502020204020303" pitchFamily="34" charset="0"/>
              </a:rPr>
              <a:t>11. Personalen går </a:t>
            </a:r>
            <a:r>
              <a:rPr lang="sv-SE" sz="2700" dirty="0">
                <a:latin typeface="Futura Bk BT" panose="020B0502020204020303" pitchFamily="34" charset="0"/>
              </a:rPr>
              <a:t>en vidareutbildning i HBTQ frågor och vill på olika sätt göra gården mer tillgänglig för och välkomnande för denna grupp. På personalmötet framkommer att Pelles religiösa tro gör att han inte kan acceptera homosexualitet. Vad göra?  </a:t>
            </a:r>
          </a:p>
          <a:p>
            <a:pPr marL="0" indent="0">
              <a:buNone/>
            </a:pPr>
            <a:r>
              <a:rPr lang="sv-SE" sz="900" dirty="0" smtClean="0">
                <a:latin typeface="Futura Bk BT" panose="020B0502020204020303" pitchFamily="34" charset="0"/>
              </a:rPr>
              <a:t> </a:t>
            </a:r>
          </a:p>
          <a:p>
            <a:pPr marL="0" indent="0">
              <a:buNone/>
            </a:pPr>
            <a:r>
              <a:rPr lang="sv-SE" sz="2700" dirty="0" smtClean="0">
                <a:latin typeface="Futura Bk BT" panose="020B0502020204020303" pitchFamily="34" charset="0"/>
              </a:rPr>
              <a:t>12. En </a:t>
            </a:r>
            <a:r>
              <a:rPr lang="sv-SE" sz="2700" dirty="0">
                <a:latin typeface="Futura Bk BT" panose="020B0502020204020303" pitchFamily="34" charset="0"/>
              </a:rPr>
              <a:t>vikarierande fritidsledare hävdar bestämt och flera gånger, i samtal med ungdomar att homosexualitet är en sjukdom som kan och bör botas. När vikariatet går ut visar det sig att man behöver anställa ytterligare en fritidsledare. En tjänst som vikarien genast söker. Det finns också andra sökande. Utöver denna uppfattning om homosexualitet finns det inget att anmärka på vikariens arbete, hen är tvärtom mycket omtyckt av ungdomarna. Bör hen anställas på den nya tjänsten</a:t>
            </a:r>
            <a:r>
              <a:rPr lang="sv-SE" sz="2700" dirty="0" smtClean="0">
                <a:latin typeface="Futura Bk BT" panose="020B0502020204020303" pitchFamily="34" charset="0"/>
              </a:rPr>
              <a:t>?</a:t>
            </a:r>
            <a:endParaRPr lang="sv-SE" sz="2700" dirty="0">
              <a:latin typeface="Futura Bk BT" panose="020B0502020204020303" pitchFamily="34" charset="0"/>
            </a:endParaRPr>
          </a:p>
        </p:txBody>
      </p:sp>
    </p:spTree>
    <p:extLst>
      <p:ext uri="{BB962C8B-B14F-4D97-AF65-F5344CB8AC3E}">
        <p14:creationId xmlns:p14="http://schemas.microsoft.com/office/powerpoint/2010/main" val="380634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wipe(left)">
                                      <p:cBhvr>
                                        <p:cTn id="17"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20688"/>
          </a:xfrm>
          <a:gradFill rotWithShape="1">
            <a:gsLst>
              <a:gs pos="0">
                <a:srgbClr val="6666FF"/>
              </a:gs>
              <a:gs pos="100000">
                <a:srgbClr val="FFFFFF"/>
              </a:gs>
            </a:gsLst>
            <a:lin ang="2700000" scaled="1"/>
          </a:gradFill>
        </p:spPr>
        <p:txBody>
          <a:bodyPr>
            <a:normAutofit fontScale="90000"/>
          </a:bodyPr>
          <a:lstStyle/>
          <a:p>
            <a:r>
              <a:rPr lang="sv-SE" sz="4000" dirty="0" smtClean="0"/>
              <a:t>ETISKA PROBLEMSITUATIONER 13-14</a:t>
            </a:r>
            <a:endParaRPr lang="sv-SE" sz="4000" dirty="0" smtClean="0">
              <a:latin typeface="Futura Bk BT" pitchFamily="34" charset="0"/>
              <a:cs typeface="Times New Roman" pitchFamily="18" charset="0"/>
            </a:endParaRPr>
          </a:p>
        </p:txBody>
      </p:sp>
      <p:sp>
        <p:nvSpPr>
          <p:cNvPr id="51203" name="Rectangle 3"/>
          <p:cNvSpPr>
            <a:spLocks noGrp="1" noChangeArrowheads="1"/>
          </p:cNvSpPr>
          <p:nvPr>
            <p:ph type="body" idx="4294967295"/>
          </p:nvPr>
        </p:nvSpPr>
        <p:spPr>
          <a:xfrm>
            <a:off x="0" y="620688"/>
            <a:ext cx="9144000" cy="6237312"/>
          </a:xfrm>
          <a:prstGeom prst="rect">
            <a:avLst/>
          </a:prstGeom>
          <a:gradFill rotWithShape="1">
            <a:gsLst>
              <a:gs pos="0">
                <a:srgbClr val="6666FF"/>
              </a:gs>
              <a:gs pos="100000">
                <a:srgbClr val="FFFFFF"/>
              </a:gs>
            </a:gsLst>
            <a:lin ang="2700000" scaled="1"/>
          </a:gradFill>
        </p:spPr>
        <p:txBody>
          <a:bodyPr>
            <a:normAutofit fontScale="62500" lnSpcReduction="20000"/>
          </a:bodyPr>
          <a:lstStyle/>
          <a:p>
            <a:pPr marL="0" indent="0">
              <a:buNone/>
            </a:pPr>
            <a:r>
              <a:rPr lang="sv-SE" sz="2500" dirty="0" smtClean="0"/>
              <a:t> </a:t>
            </a:r>
            <a:endParaRPr lang="sv-SE" sz="2500" dirty="0"/>
          </a:p>
          <a:p>
            <a:pPr marL="0" indent="0">
              <a:buNone/>
            </a:pPr>
            <a:r>
              <a:rPr lang="sv-SE" sz="4800" dirty="0" smtClean="0">
                <a:latin typeface="Futura Bk BT" panose="020B0502020204020303" pitchFamily="34" charset="0"/>
              </a:rPr>
              <a:t>13. En </a:t>
            </a:r>
            <a:r>
              <a:rPr lang="sv-SE" sz="4800" dirty="0">
                <a:latin typeface="Futura Bk BT" panose="020B0502020204020303" pitchFamily="34" charset="0"/>
              </a:rPr>
              <a:t>ungdom anmäls till </a:t>
            </a:r>
            <a:r>
              <a:rPr lang="sv-SE" sz="4800" dirty="0" smtClean="0">
                <a:latin typeface="Futura Bk BT" panose="020B0502020204020303" pitchFamily="34" charset="0"/>
              </a:rPr>
              <a:t>socialförvaltningen</a:t>
            </a:r>
            <a:r>
              <a:rPr lang="sv-SE" sz="4800" dirty="0">
                <a:latin typeface="Futura Bk BT" panose="020B0502020204020303" pitchFamily="34" charset="0"/>
              </a:rPr>
              <a:t>. Fritidsledare får inte återkoppling kring vad som görs. Behöver man som fritidsledare ha det för att kunna stödja denne? Varför?  Om man som fritidsledare inte anser att återkoppling behövs – varför? Vad göra?</a:t>
            </a:r>
          </a:p>
          <a:p>
            <a:pPr marL="0" indent="0">
              <a:buNone/>
            </a:pPr>
            <a:r>
              <a:rPr lang="sv-SE" sz="4800" dirty="0" smtClean="0">
                <a:latin typeface="Futura Bk BT" panose="020B0502020204020303" pitchFamily="34" charset="0"/>
              </a:rPr>
              <a:t> </a:t>
            </a:r>
            <a:endParaRPr lang="sv-SE" sz="4800" dirty="0">
              <a:latin typeface="Futura Bk BT" panose="020B0502020204020303" pitchFamily="34" charset="0"/>
            </a:endParaRPr>
          </a:p>
          <a:p>
            <a:pPr marL="0" indent="0">
              <a:buNone/>
            </a:pPr>
            <a:r>
              <a:rPr lang="sv-SE" sz="4800" dirty="0" smtClean="0">
                <a:latin typeface="Futura Bk BT" panose="020B0502020204020303" pitchFamily="34" charset="0"/>
              </a:rPr>
              <a:t>14. Det </a:t>
            </a:r>
            <a:r>
              <a:rPr lang="sv-SE" sz="4800" dirty="0">
                <a:latin typeface="Futura Bk BT" panose="020B0502020204020303" pitchFamily="34" charset="0"/>
              </a:rPr>
              <a:t>är oroligt i ett av kommunens köpcentrum, många unga samlas där på kvällarna. Polisen och andra aktörer vill att fritidsledarna ska gå dit för att bidra till att skapa lugn. Vad göra</a:t>
            </a:r>
            <a:r>
              <a:rPr lang="sv-SE" sz="4800" dirty="0" smtClean="0">
                <a:latin typeface="Futura Bk BT" panose="020B0502020204020303" pitchFamily="34" charset="0"/>
              </a:rPr>
              <a:t>?</a:t>
            </a:r>
          </a:p>
          <a:p>
            <a:pPr marL="0" indent="0">
              <a:buNone/>
            </a:pPr>
            <a:endParaRPr lang="sv-SE" sz="4800" dirty="0">
              <a:latin typeface="Futura Bk BT" panose="020B0502020204020303" pitchFamily="34" charset="0"/>
            </a:endParaRPr>
          </a:p>
          <a:p>
            <a:pPr marL="0" indent="0">
              <a:buNone/>
            </a:pPr>
            <a:r>
              <a:rPr lang="sv-SE" sz="2500" dirty="0" smtClean="0">
                <a:latin typeface="Futura Bk BT" panose="020B0502020204020303" pitchFamily="34" charset="0"/>
              </a:rPr>
              <a:t> </a:t>
            </a:r>
            <a:endParaRPr lang="sv-SE" sz="2500" dirty="0">
              <a:latin typeface="Futura Bk BT" panose="020B0502020204020303" pitchFamily="34" charset="0"/>
            </a:endParaRPr>
          </a:p>
        </p:txBody>
      </p:sp>
    </p:spTree>
    <p:extLst>
      <p:ext uri="{BB962C8B-B14F-4D97-AF65-F5344CB8AC3E}">
        <p14:creationId xmlns:p14="http://schemas.microsoft.com/office/powerpoint/2010/main" val="49895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wipe(left)">
                                      <p:cBhvr>
                                        <p:cTn id="17" dur="500"/>
                                        <p:tgtEl>
                                          <p:spTgt spid="51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wipe(left)">
                                      <p:cBhvr>
                                        <p:cTn id="22" dur="500"/>
                                        <p:tgtEl>
                                          <p:spTgt spid="512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animEffect transition="in" filter="wipe(left)">
                                      <p:cBhvr>
                                        <p:cTn id="27" dur="500"/>
                                        <p:tgtEl>
                                          <p:spTgt spid="51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836712"/>
          </a:xfrm>
          <a:gradFill rotWithShape="1">
            <a:gsLst>
              <a:gs pos="0">
                <a:srgbClr val="6666FF"/>
              </a:gs>
              <a:gs pos="100000">
                <a:srgbClr val="FFFFFF"/>
              </a:gs>
            </a:gsLst>
            <a:lin ang="2700000" scaled="1"/>
          </a:gradFill>
        </p:spPr>
        <p:txBody>
          <a:bodyPr>
            <a:normAutofit/>
          </a:bodyPr>
          <a:lstStyle/>
          <a:p>
            <a:r>
              <a:rPr lang="sv-SE" sz="3600" dirty="0"/>
              <a:t>ETISKA </a:t>
            </a:r>
            <a:r>
              <a:rPr lang="sv-SE" sz="3600" dirty="0" smtClean="0"/>
              <a:t>PROBLEMSITUATIONER  15-16</a:t>
            </a:r>
            <a:endParaRPr lang="sv-SE" sz="3600" dirty="0" smtClean="0">
              <a:latin typeface="Futura Bk BT" pitchFamily="34" charset="0"/>
              <a:cs typeface="Times New Roman" pitchFamily="18" charset="0"/>
            </a:endParaRPr>
          </a:p>
        </p:txBody>
      </p:sp>
      <p:sp>
        <p:nvSpPr>
          <p:cNvPr id="51203" name="Rectangle 3"/>
          <p:cNvSpPr>
            <a:spLocks noGrp="1" noChangeArrowheads="1"/>
          </p:cNvSpPr>
          <p:nvPr>
            <p:ph type="body" idx="4294967295"/>
          </p:nvPr>
        </p:nvSpPr>
        <p:spPr>
          <a:xfrm>
            <a:off x="0" y="764704"/>
            <a:ext cx="9144000" cy="6093296"/>
          </a:xfrm>
          <a:prstGeom prst="rect">
            <a:avLst/>
          </a:prstGeom>
          <a:gradFill rotWithShape="1">
            <a:gsLst>
              <a:gs pos="0">
                <a:srgbClr val="6666FF"/>
              </a:gs>
              <a:gs pos="100000">
                <a:srgbClr val="FFFFFF"/>
              </a:gs>
            </a:gsLst>
            <a:lin ang="2700000" scaled="1"/>
          </a:gradFill>
        </p:spPr>
        <p:txBody>
          <a:bodyPr>
            <a:normAutofit/>
          </a:bodyPr>
          <a:lstStyle/>
          <a:p>
            <a:pPr marL="0" indent="0">
              <a:buNone/>
            </a:pPr>
            <a:r>
              <a:rPr lang="sv-SE" sz="800" dirty="0" smtClean="0">
                <a:latin typeface="Futura Bk BT" panose="020B0502020204020303" pitchFamily="34" charset="0"/>
              </a:rPr>
              <a:t> </a:t>
            </a:r>
          </a:p>
          <a:p>
            <a:pPr marL="0" indent="0">
              <a:buNone/>
            </a:pPr>
            <a:r>
              <a:rPr lang="sv-SE" sz="2800" dirty="0" smtClean="0">
                <a:latin typeface="Futura Bk BT" panose="020B0502020204020303" pitchFamily="34" charset="0"/>
              </a:rPr>
              <a:t>15. Polisen </a:t>
            </a:r>
            <a:r>
              <a:rPr lang="sv-SE" sz="2800" dirty="0">
                <a:latin typeface="Futura Bk BT" panose="020B0502020204020303" pitchFamily="34" charset="0"/>
              </a:rPr>
              <a:t>kontaktar fritidsgården och vill att en fritidsledare ska komma och titta på en övervakningsfilm för att identifiera några ungdomar. Filmen visar brott som inte sker på gården (förstörelse, inbrott, slagsmål). Ska fritidsledaren göra det eller inte? Vilka skäl kan användas för olika </a:t>
            </a:r>
            <a:r>
              <a:rPr lang="sv-SE" sz="2800" dirty="0" smtClean="0">
                <a:latin typeface="Futura Bk BT" panose="020B0502020204020303" pitchFamily="34" charset="0"/>
              </a:rPr>
              <a:t>bedömningar?</a:t>
            </a:r>
          </a:p>
          <a:p>
            <a:pPr marL="0" indent="0">
              <a:buNone/>
            </a:pPr>
            <a:endParaRPr lang="sv-SE" sz="2800" dirty="0">
              <a:latin typeface="Futura Bk BT" panose="020B0502020204020303" pitchFamily="34" charset="0"/>
            </a:endParaRPr>
          </a:p>
          <a:p>
            <a:pPr marL="0" indent="0">
              <a:buNone/>
            </a:pPr>
            <a:r>
              <a:rPr lang="sv-SE" sz="2800" dirty="0" smtClean="0">
                <a:latin typeface="Futura Bk BT" panose="020B0502020204020303" pitchFamily="34" charset="0"/>
              </a:rPr>
              <a:t>16. </a:t>
            </a:r>
            <a:r>
              <a:rPr lang="sv-SE" sz="2800" dirty="0">
                <a:latin typeface="Futura Bk BT" panose="020B0502020204020303" pitchFamily="34" charset="0"/>
              </a:rPr>
              <a:t>Polisen kommer in på gården och fikar, frågar i förbifarten ”Var Kalle (16 år) här i fredags kväll”? Vad svarar du?</a:t>
            </a:r>
          </a:p>
          <a:p>
            <a:pPr marL="0" indent="0">
              <a:buNone/>
            </a:pPr>
            <a:r>
              <a:rPr lang="sv-SE" sz="2800" dirty="0" smtClean="0">
                <a:latin typeface="Futura Bk BT" panose="020B0502020204020303" pitchFamily="34" charset="0"/>
              </a:rPr>
              <a:t> </a:t>
            </a:r>
            <a:endParaRPr lang="sv-SE" sz="2800" dirty="0">
              <a:latin typeface="Futura Bk BT" panose="020B0502020204020303" pitchFamily="34" charset="0"/>
            </a:endParaRPr>
          </a:p>
        </p:txBody>
      </p:sp>
    </p:spTree>
    <p:extLst>
      <p:ext uri="{BB962C8B-B14F-4D97-AF65-F5344CB8AC3E}">
        <p14:creationId xmlns:p14="http://schemas.microsoft.com/office/powerpoint/2010/main" val="199400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animEffect transition="in" filter="wipe(left)">
                                      <p:cBhvr>
                                        <p:cTn id="17" dur="500"/>
                                        <p:tgtEl>
                                          <p:spTgt spid="512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4" end="4"/>
                                            </p:txEl>
                                          </p:spTgt>
                                        </p:tgtEl>
                                        <p:attrNameLst>
                                          <p:attrName>style.visibility</p:attrName>
                                        </p:attrNameLst>
                                      </p:cBhvr>
                                      <p:to>
                                        <p:strVal val="visible"/>
                                      </p:to>
                                    </p:set>
                                    <p:animEffect transition="in" filter="wipe(left)">
                                      <p:cBhvr>
                                        <p:cTn id="22"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764704"/>
          </a:xfrm>
          <a:gradFill rotWithShape="1">
            <a:gsLst>
              <a:gs pos="0">
                <a:srgbClr val="6666FF"/>
              </a:gs>
              <a:gs pos="100000">
                <a:srgbClr val="FFFFFF"/>
              </a:gs>
            </a:gsLst>
            <a:lin ang="2700000" scaled="1"/>
          </a:gradFill>
        </p:spPr>
        <p:txBody>
          <a:bodyPr>
            <a:normAutofit/>
          </a:bodyPr>
          <a:lstStyle/>
          <a:p>
            <a:r>
              <a:rPr lang="sv-SE" sz="4000" dirty="0" smtClean="0"/>
              <a:t>ETISKA PROBLEMSITUATIONER 17-18</a:t>
            </a:r>
            <a:endParaRPr lang="sv-SE" sz="4000" dirty="0" smtClean="0">
              <a:latin typeface="Futura Bk BT" pitchFamily="34" charset="0"/>
              <a:cs typeface="Times New Roman" pitchFamily="18" charset="0"/>
            </a:endParaRPr>
          </a:p>
        </p:txBody>
      </p:sp>
      <p:sp>
        <p:nvSpPr>
          <p:cNvPr id="51203" name="Rectangle 3"/>
          <p:cNvSpPr>
            <a:spLocks noGrp="1" noChangeArrowheads="1"/>
          </p:cNvSpPr>
          <p:nvPr>
            <p:ph type="body" idx="4294967295"/>
          </p:nvPr>
        </p:nvSpPr>
        <p:spPr>
          <a:xfrm>
            <a:off x="0" y="764704"/>
            <a:ext cx="9144000" cy="6093296"/>
          </a:xfrm>
          <a:prstGeom prst="rect">
            <a:avLst/>
          </a:prstGeom>
          <a:gradFill rotWithShape="1">
            <a:gsLst>
              <a:gs pos="0">
                <a:srgbClr val="6666FF"/>
              </a:gs>
              <a:gs pos="100000">
                <a:srgbClr val="FFFFFF"/>
              </a:gs>
            </a:gsLst>
            <a:lin ang="2700000" scaled="1"/>
          </a:gradFill>
        </p:spPr>
        <p:txBody>
          <a:bodyPr>
            <a:normAutofit fontScale="92500" lnSpcReduction="10000"/>
          </a:bodyPr>
          <a:lstStyle/>
          <a:p>
            <a:pPr marL="0" indent="0">
              <a:buNone/>
            </a:pPr>
            <a:r>
              <a:rPr lang="sv-SE" sz="2500" dirty="0" smtClean="0"/>
              <a:t> </a:t>
            </a:r>
            <a:endParaRPr lang="sv-SE" sz="2500" dirty="0"/>
          </a:p>
          <a:p>
            <a:pPr marL="0" indent="0">
              <a:buNone/>
            </a:pPr>
            <a:r>
              <a:rPr lang="sv-SE" sz="3500" dirty="0" smtClean="0">
                <a:latin typeface="Futura Bk BT" panose="020B0502020204020303" pitchFamily="34" charset="0"/>
              </a:rPr>
              <a:t>17</a:t>
            </a:r>
            <a:r>
              <a:rPr lang="sv-SE" sz="3500" dirty="0">
                <a:latin typeface="Futura Bk BT" panose="020B0502020204020303" pitchFamily="34" charset="0"/>
              </a:rPr>
              <a:t>. Muhammed från boendet för ensamkommande kommer till gården. Lena går fram för att hälsa välkommen. Hon sträcker fram handen för att hälsa men M. vill inte ta henne i hand. Hur bemöta detta?</a:t>
            </a:r>
          </a:p>
          <a:p>
            <a:pPr marL="0" indent="0">
              <a:buNone/>
            </a:pPr>
            <a:endParaRPr lang="sv-SE" sz="1800" dirty="0">
              <a:latin typeface="Futura Bk BT" panose="020B0502020204020303" pitchFamily="34" charset="0"/>
            </a:endParaRPr>
          </a:p>
          <a:p>
            <a:pPr marL="0" lvl="0" indent="0">
              <a:buNone/>
            </a:pPr>
            <a:r>
              <a:rPr lang="sv-SE" sz="3500" dirty="0" smtClean="0">
                <a:latin typeface="Futura Bk BT" panose="020B0502020204020303" pitchFamily="34" charset="0"/>
              </a:rPr>
              <a:t>18. Några ungdomar har bakat chokladbollar i köket. De ställer ut dem i fiket tillsamman med en skylt där det står ”Negerbollar 5 kr”. Två andra unga kommer in och börjar en högljudd diskussion om det kan stå så på skylten. Vad göra?</a:t>
            </a:r>
          </a:p>
          <a:p>
            <a:pPr marL="0" lvl="0" indent="0">
              <a:buNone/>
            </a:pPr>
            <a:endParaRPr lang="sv-SE" sz="5500" dirty="0" smtClean="0">
              <a:latin typeface="Futura Bk BT" panose="020B0502020204020303" pitchFamily="34" charset="0"/>
            </a:endParaRPr>
          </a:p>
          <a:p>
            <a:pPr marL="0" lvl="0" indent="0">
              <a:buNone/>
            </a:pPr>
            <a:endParaRPr lang="sv-SE" sz="6300" dirty="0">
              <a:latin typeface="Futura Bk BT" panose="020B0502020204020303" pitchFamily="34" charset="0"/>
            </a:endParaRPr>
          </a:p>
          <a:p>
            <a:pPr marL="0" lvl="0" indent="0">
              <a:buNone/>
            </a:pPr>
            <a:endParaRPr lang="sv-SE" sz="6300" dirty="0">
              <a:latin typeface="Futura Bk BT" panose="020B0502020204020303" pitchFamily="34" charset="0"/>
            </a:endParaRPr>
          </a:p>
        </p:txBody>
      </p:sp>
    </p:spTree>
    <p:extLst>
      <p:ext uri="{BB962C8B-B14F-4D97-AF65-F5344CB8AC3E}">
        <p14:creationId xmlns:p14="http://schemas.microsoft.com/office/powerpoint/2010/main" val="174729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animEffect transition="in" filter="wipe(left)">
                                      <p:cBhvr>
                                        <p:cTn id="17"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92696"/>
          </a:xfrm>
          <a:gradFill rotWithShape="1">
            <a:gsLst>
              <a:gs pos="0">
                <a:srgbClr val="6666FF"/>
              </a:gs>
              <a:gs pos="100000">
                <a:srgbClr val="FFFFFF"/>
              </a:gs>
            </a:gsLst>
            <a:lin ang="2700000" scaled="1"/>
          </a:gradFill>
        </p:spPr>
        <p:txBody>
          <a:bodyPr>
            <a:normAutofit fontScale="90000"/>
          </a:bodyPr>
          <a:lstStyle/>
          <a:p>
            <a:r>
              <a:rPr lang="sv-SE" sz="4000" dirty="0" smtClean="0"/>
              <a:t>ETISKA PROBLEMSITUATIONER 19-20</a:t>
            </a:r>
            <a:endParaRPr lang="sv-SE" sz="4000" dirty="0" smtClean="0">
              <a:latin typeface="Futura Bk BT" pitchFamily="34" charset="0"/>
              <a:cs typeface="Times New Roman" pitchFamily="18" charset="0"/>
            </a:endParaRPr>
          </a:p>
        </p:txBody>
      </p:sp>
      <p:sp>
        <p:nvSpPr>
          <p:cNvPr id="51203" name="Rectangle 3"/>
          <p:cNvSpPr>
            <a:spLocks noGrp="1" noChangeArrowheads="1"/>
          </p:cNvSpPr>
          <p:nvPr>
            <p:ph type="body" idx="4294967295"/>
          </p:nvPr>
        </p:nvSpPr>
        <p:spPr>
          <a:xfrm>
            <a:off x="0" y="620688"/>
            <a:ext cx="9144000" cy="6237312"/>
          </a:xfrm>
          <a:prstGeom prst="rect">
            <a:avLst/>
          </a:prstGeom>
          <a:gradFill rotWithShape="1">
            <a:gsLst>
              <a:gs pos="0">
                <a:srgbClr val="6666FF"/>
              </a:gs>
              <a:gs pos="100000">
                <a:srgbClr val="FFFFFF"/>
              </a:gs>
            </a:gsLst>
            <a:lin ang="2700000" scaled="1"/>
          </a:gradFill>
        </p:spPr>
        <p:txBody>
          <a:bodyPr>
            <a:normAutofit fontScale="25000" lnSpcReduction="20000"/>
          </a:bodyPr>
          <a:lstStyle/>
          <a:p>
            <a:pPr marL="0" indent="0">
              <a:buNone/>
            </a:pPr>
            <a:endParaRPr lang="sv-SE" sz="2800" dirty="0" smtClean="0"/>
          </a:p>
          <a:p>
            <a:pPr marL="0" indent="0">
              <a:buNone/>
            </a:pPr>
            <a:r>
              <a:rPr lang="sv-SE" sz="11200" dirty="0" smtClean="0">
                <a:latin typeface="Futura Bk BT" panose="020B0502020204020303" pitchFamily="34" charset="0"/>
              </a:rPr>
              <a:t>19. På </a:t>
            </a:r>
            <a:r>
              <a:rPr lang="sv-SE" sz="11200" dirty="0">
                <a:latin typeface="Futura Bk BT" panose="020B0502020204020303" pitchFamily="34" charset="0"/>
              </a:rPr>
              <a:t>personalens planeringsdagar föreslår Stina att man kan göra något av olika högtider som t. ex jul och påsk. Då säger </a:t>
            </a:r>
            <a:r>
              <a:rPr lang="sv-SE" sz="11200" dirty="0" smtClean="0">
                <a:latin typeface="Futura Bk BT" panose="020B0502020204020303" pitchFamily="34" charset="0"/>
              </a:rPr>
              <a:t>Ahmed </a:t>
            </a:r>
            <a:r>
              <a:rPr lang="sv-SE" sz="11200" dirty="0">
                <a:latin typeface="Futura Bk BT" panose="020B0502020204020303" pitchFamily="34" charset="0"/>
              </a:rPr>
              <a:t>att man borde fira Eid-al-</a:t>
            </a:r>
            <a:r>
              <a:rPr lang="sv-SE" sz="11200" dirty="0" err="1">
                <a:latin typeface="Futura Bk BT" panose="020B0502020204020303" pitchFamily="34" charset="0"/>
              </a:rPr>
              <a:t>Fitr</a:t>
            </a:r>
            <a:r>
              <a:rPr lang="sv-SE" sz="11200" dirty="0">
                <a:latin typeface="Futura Bk BT" panose="020B0502020204020303" pitchFamily="34" charset="0"/>
              </a:rPr>
              <a:t> också. </a:t>
            </a:r>
            <a:r>
              <a:rPr lang="sv-SE" sz="11200" dirty="0" smtClean="0">
                <a:latin typeface="Futura Bk BT" panose="020B0502020204020303" pitchFamily="34" charset="0"/>
              </a:rPr>
              <a:t>Marcella </a:t>
            </a:r>
            <a:r>
              <a:rPr lang="sv-SE" sz="11200" dirty="0">
                <a:latin typeface="Futura Bk BT" panose="020B0502020204020303" pitchFamily="34" charset="0"/>
              </a:rPr>
              <a:t>anser att då borde vi fira ALLA religioners olika högtider och då är gården inte längre religiöst obunden. Vad är </a:t>
            </a:r>
            <a:r>
              <a:rPr lang="sv-SE" sz="11200" dirty="0" smtClean="0">
                <a:latin typeface="Futura Bk BT" panose="020B0502020204020303" pitchFamily="34" charset="0"/>
              </a:rPr>
              <a:t>rätt/mest passande?</a:t>
            </a:r>
            <a:endParaRPr lang="sv-SE" sz="11200" dirty="0">
              <a:latin typeface="Futura Bk BT" panose="020B0502020204020303" pitchFamily="34" charset="0"/>
            </a:endParaRPr>
          </a:p>
          <a:p>
            <a:pPr marL="0" indent="0">
              <a:buNone/>
            </a:pPr>
            <a:r>
              <a:rPr lang="sv-SE" sz="11200" dirty="0">
                <a:latin typeface="Futura Bk BT" panose="020B0502020204020303" pitchFamily="34" charset="0"/>
              </a:rPr>
              <a:t> </a:t>
            </a:r>
          </a:p>
          <a:p>
            <a:pPr marL="0" indent="0">
              <a:buNone/>
            </a:pPr>
            <a:r>
              <a:rPr lang="sv-SE" sz="11200" dirty="0" smtClean="0">
                <a:latin typeface="Futura Bk BT" panose="020B0502020204020303" pitchFamily="34" charset="0"/>
              </a:rPr>
              <a:t>20. Gården </a:t>
            </a:r>
            <a:r>
              <a:rPr lang="sv-SE" sz="11200" dirty="0">
                <a:latin typeface="Futura Bk BT" panose="020B0502020204020303" pitchFamily="34" charset="0"/>
              </a:rPr>
              <a:t>har haft en timledare tillfälligt anställd under våren och det blir en tjänst ledig efter sommaren. Det finns inget att anmärka på vikariens arbete, hen är tvärtom mycket omtyckt av ungdomarna. Det framkommer då att vikarien står på Sverigedemokraternas valsedel i valet till kommunalfullmäktige. Bör denna SD-politiker anställas på den nya tjänsten</a:t>
            </a:r>
            <a:r>
              <a:rPr lang="sv-SE" sz="11200" dirty="0" smtClean="0">
                <a:latin typeface="Futura Bk BT" panose="020B0502020204020303" pitchFamily="34" charset="0"/>
              </a:rPr>
              <a:t>?</a:t>
            </a:r>
            <a:endParaRPr lang="sv-SE" sz="11200" dirty="0">
              <a:latin typeface="Futura Bk BT" panose="020B0502020204020303" pitchFamily="34" charset="0"/>
            </a:endParaRPr>
          </a:p>
          <a:p>
            <a:pPr marL="0" indent="0">
              <a:buNone/>
            </a:pPr>
            <a:endParaRPr lang="sv-SE" sz="2800" dirty="0"/>
          </a:p>
          <a:p>
            <a:pPr marL="0" indent="0">
              <a:buNone/>
            </a:pPr>
            <a:endParaRPr lang="sv-SE" sz="2800" dirty="0" smtClean="0"/>
          </a:p>
          <a:p>
            <a:pPr marL="0" indent="0">
              <a:buNone/>
            </a:pPr>
            <a:endParaRPr lang="sv-SE" sz="3000" dirty="0"/>
          </a:p>
          <a:p>
            <a:pPr marL="0" indent="0">
              <a:buNone/>
            </a:pPr>
            <a:endParaRPr lang="sv-SE" sz="3000" dirty="0" smtClean="0"/>
          </a:p>
          <a:p>
            <a:pPr marL="0" indent="0">
              <a:buNone/>
            </a:pPr>
            <a:endParaRPr lang="sv-SE" sz="3000" dirty="0"/>
          </a:p>
          <a:p>
            <a:pPr marL="0" indent="0">
              <a:buNone/>
            </a:pPr>
            <a:r>
              <a:rPr lang="sv-SE" sz="2800" dirty="0"/>
              <a:t> </a:t>
            </a:r>
          </a:p>
        </p:txBody>
      </p:sp>
    </p:spTree>
    <p:extLst>
      <p:ext uri="{BB962C8B-B14F-4D97-AF65-F5344CB8AC3E}">
        <p14:creationId xmlns:p14="http://schemas.microsoft.com/office/powerpoint/2010/main" val="327996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wipe(left)">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wipe(left)">
                                      <p:cBhvr>
                                        <p:cTn id="12" dur="500"/>
                                        <p:tgtEl>
                                          <p:spTgt spid="512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animEffect transition="in" filter="wipe(left)">
                                      <p:cBhvr>
                                        <p:cTn id="17" dur="500"/>
                                        <p:tgtEl>
                                          <p:spTgt spid="512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9" end="9"/>
                                            </p:txEl>
                                          </p:spTgt>
                                        </p:tgtEl>
                                        <p:attrNameLst>
                                          <p:attrName>style.visibility</p:attrName>
                                        </p:attrNameLst>
                                      </p:cBhvr>
                                      <p:to>
                                        <p:strVal val="visible"/>
                                      </p:to>
                                    </p:set>
                                    <p:animEffect transition="in" filter="wipe(left)">
                                      <p:cBhvr>
                                        <p:cTn id="22" dur="500"/>
                                        <p:tgtEl>
                                          <p:spTgt spid="512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20688"/>
          </a:xfrm>
          <a:gradFill rotWithShape="1">
            <a:gsLst>
              <a:gs pos="0">
                <a:srgbClr val="6666FF"/>
              </a:gs>
              <a:gs pos="100000">
                <a:srgbClr val="FFFFFF"/>
              </a:gs>
            </a:gsLst>
            <a:lin ang="2700000" scaled="1"/>
          </a:gradFill>
        </p:spPr>
        <p:txBody>
          <a:bodyPr>
            <a:normAutofit fontScale="90000"/>
          </a:bodyPr>
          <a:lstStyle/>
          <a:p>
            <a:r>
              <a:rPr lang="sv-SE" sz="4000" dirty="0" smtClean="0"/>
              <a:t>ETISKA PROBLEMSITUATIONER 21-23</a:t>
            </a:r>
            <a:endParaRPr lang="sv-SE" sz="4000" dirty="0" smtClean="0">
              <a:latin typeface="Futura Bk BT" pitchFamily="34" charset="0"/>
              <a:cs typeface="Times New Roman" pitchFamily="18" charset="0"/>
            </a:endParaRPr>
          </a:p>
        </p:txBody>
      </p:sp>
      <p:sp>
        <p:nvSpPr>
          <p:cNvPr id="51203" name="Rectangle 3"/>
          <p:cNvSpPr>
            <a:spLocks noGrp="1" noChangeArrowheads="1"/>
          </p:cNvSpPr>
          <p:nvPr>
            <p:ph type="body" idx="4294967295"/>
          </p:nvPr>
        </p:nvSpPr>
        <p:spPr>
          <a:xfrm>
            <a:off x="0" y="548680"/>
            <a:ext cx="9144000" cy="6309320"/>
          </a:xfrm>
          <a:prstGeom prst="rect">
            <a:avLst/>
          </a:prstGeom>
          <a:gradFill rotWithShape="1">
            <a:gsLst>
              <a:gs pos="0">
                <a:srgbClr val="6666FF"/>
              </a:gs>
              <a:gs pos="100000">
                <a:srgbClr val="FFFFFF"/>
              </a:gs>
            </a:gsLst>
            <a:lin ang="2700000" scaled="1"/>
          </a:gradFill>
        </p:spPr>
        <p:txBody>
          <a:bodyPr>
            <a:normAutofit fontScale="40000" lnSpcReduction="20000"/>
          </a:bodyPr>
          <a:lstStyle/>
          <a:p>
            <a:pPr marL="0" indent="0">
              <a:buNone/>
            </a:pPr>
            <a:endParaRPr lang="sv-SE" sz="2800" dirty="0" smtClean="0"/>
          </a:p>
          <a:p>
            <a:pPr marL="0" indent="0">
              <a:buNone/>
            </a:pPr>
            <a:r>
              <a:rPr lang="sv-SE" sz="7000" dirty="0" smtClean="0">
                <a:latin typeface="Futura Bk BT" panose="020B0502020204020303" pitchFamily="34" charset="0"/>
              </a:rPr>
              <a:t>21. En </a:t>
            </a:r>
            <a:r>
              <a:rPr lang="sv-SE" sz="7000" dirty="0" err="1">
                <a:latin typeface="Futura Bk BT" panose="020B0502020204020303" pitchFamily="34" charset="0"/>
              </a:rPr>
              <a:t>Fl</a:t>
            </a:r>
            <a:r>
              <a:rPr lang="sv-SE" sz="7000" dirty="0">
                <a:latin typeface="Futura Bk BT" panose="020B0502020204020303" pitchFamily="34" charset="0"/>
              </a:rPr>
              <a:t> jobbar medvetet för att skapa kontakt mellan nyanlända och ”svennar” med hjälp av pingis. Flera unga är med, men när Erik hamnar i samma par som Muhammed går Erik  därifrån med sur min, men säger inget. Vad göra?</a:t>
            </a:r>
          </a:p>
          <a:p>
            <a:pPr marL="0" indent="0">
              <a:buNone/>
            </a:pPr>
            <a:r>
              <a:rPr lang="sv-SE" sz="2100" dirty="0" smtClean="0">
                <a:latin typeface="Futura Bk BT" panose="020B0502020204020303" pitchFamily="34" charset="0"/>
              </a:rPr>
              <a:t> </a:t>
            </a:r>
          </a:p>
          <a:p>
            <a:pPr marL="0" indent="0">
              <a:buNone/>
            </a:pPr>
            <a:r>
              <a:rPr lang="sv-SE" sz="7000" dirty="0" smtClean="0">
                <a:latin typeface="Futura Bk BT" panose="020B0502020204020303" pitchFamily="34" charset="0"/>
              </a:rPr>
              <a:t>22. Kultur </a:t>
            </a:r>
            <a:r>
              <a:rPr lang="sv-SE" sz="7000" dirty="0">
                <a:latin typeface="Futura Bk BT" panose="020B0502020204020303" pitchFamily="34" charset="0"/>
              </a:rPr>
              <a:t>och fritidsnämnden har en gemensam utbildningsdag tillsammans med fritidsledarna. Vid lunchen tar flera av politikerna upp en diskussion med fritidsledarna och undrar vad de gör åt det ungdomsgäng som hänger i centrum och röker marijuana.</a:t>
            </a:r>
          </a:p>
          <a:p>
            <a:pPr marL="0" indent="0">
              <a:buNone/>
            </a:pPr>
            <a:r>
              <a:rPr lang="sv-SE" sz="2500" dirty="0" smtClean="0">
                <a:latin typeface="Futura Bk BT" panose="020B0502020204020303" pitchFamily="34" charset="0"/>
              </a:rPr>
              <a:t> </a:t>
            </a:r>
          </a:p>
          <a:p>
            <a:pPr marL="0" indent="0">
              <a:buNone/>
            </a:pPr>
            <a:r>
              <a:rPr lang="sv-SE" sz="7000" dirty="0" smtClean="0">
                <a:latin typeface="Futura Bk BT" panose="020B0502020204020303" pitchFamily="34" charset="0"/>
              </a:rPr>
              <a:t>23. Under </a:t>
            </a:r>
            <a:r>
              <a:rPr lang="sv-SE" sz="7000" dirty="0">
                <a:latin typeface="Futura Bk BT" panose="020B0502020204020303" pitchFamily="34" charset="0"/>
              </a:rPr>
              <a:t>en längre tid har gårdens personal inte tagit initiativ till några speciella aktiviteter. Besökarna har fått sysselsätta sig själva med det som finns att tillgå i lokalerna. Är detta något problem, om en ser till yrkesetiken</a:t>
            </a:r>
            <a:r>
              <a:rPr lang="sv-SE" sz="7000" dirty="0" smtClean="0">
                <a:latin typeface="Futura Bk BT" panose="020B0502020204020303" pitchFamily="34" charset="0"/>
              </a:rPr>
              <a:t>?</a:t>
            </a:r>
            <a:endParaRPr lang="sv-SE" sz="7000" dirty="0">
              <a:latin typeface="Futura Bk BT" panose="020B0502020204020303" pitchFamily="34" charset="0"/>
            </a:endParaRPr>
          </a:p>
        </p:txBody>
      </p:sp>
    </p:spTree>
    <p:extLst>
      <p:ext uri="{BB962C8B-B14F-4D97-AF65-F5344CB8AC3E}">
        <p14:creationId xmlns:p14="http://schemas.microsoft.com/office/powerpoint/2010/main" val="27432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wipe(left)">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wipe(left)">
                                      <p:cBhvr>
                                        <p:cTn id="12" dur="500"/>
                                        <p:tgtEl>
                                          <p:spTgt spid="512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animEffect transition="in" filter="wipe(left)">
                                      <p:cBhvr>
                                        <p:cTn id="17" dur="500"/>
                                        <p:tgtEl>
                                          <p:spTgt spid="512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4" end="4"/>
                                            </p:txEl>
                                          </p:spTgt>
                                        </p:tgtEl>
                                        <p:attrNameLst>
                                          <p:attrName>style.visibility</p:attrName>
                                        </p:attrNameLst>
                                      </p:cBhvr>
                                      <p:to>
                                        <p:strVal val="visible"/>
                                      </p:to>
                                    </p:set>
                                    <p:animEffect transition="in" filter="wipe(left)">
                                      <p:cBhvr>
                                        <p:cTn id="22" dur="500"/>
                                        <p:tgtEl>
                                          <p:spTgt spid="512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animEffect transition="in" filter="wipe(left)">
                                      <p:cBhvr>
                                        <p:cTn id="27" dur="500"/>
                                        <p:tgtEl>
                                          <p:spTgt spid="51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9144000" cy="6858000"/>
          </a:xfrm>
          <a:gradFill rotWithShape="0">
            <a:gsLst>
              <a:gs pos="0">
                <a:srgbClr val="3333CC"/>
              </a:gs>
              <a:gs pos="100000">
                <a:srgbClr val="DFDFF7"/>
              </a:gs>
            </a:gsLst>
            <a:lin ang="2700000" scaled="1"/>
          </a:gradFill>
        </p:spPr>
        <p:txBody>
          <a:bodyPr/>
          <a:lstStyle/>
          <a:p>
            <a:r>
              <a:rPr lang="sv-SE" sz="5400" dirty="0" smtClean="0">
                <a:latin typeface="Futura Bk BT" panose="020B0502020204020303" pitchFamily="34" charset="0"/>
              </a:rPr>
              <a:t/>
            </a:r>
            <a:br>
              <a:rPr lang="sv-SE" sz="5400" dirty="0" smtClean="0">
                <a:latin typeface="Futura Bk BT" panose="020B0502020204020303" pitchFamily="34" charset="0"/>
              </a:rPr>
            </a:br>
            <a:r>
              <a:rPr lang="sv-SE" sz="5400" dirty="0" smtClean="0">
                <a:latin typeface="Futura Bk BT" panose="020B0502020204020303" pitchFamily="34" charset="0"/>
              </a:rPr>
              <a:t>Bakgrund och utgångspunkter </a:t>
            </a:r>
            <a:br>
              <a:rPr lang="sv-SE" sz="5400" dirty="0" smtClean="0">
                <a:latin typeface="Futura Bk BT" panose="020B0502020204020303" pitchFamily="34" charset="0"/>
              </a:rPr>
            </a:br>
            <a:r>
              <a:rPr lang="sv-SE" sz="5400" dirty="0" smtClean="0">
                <a:latin typeface="Futura Bk BT" panose="020B0502020204020303" pitchFamily="34" charset="0"/>
              </a:rPr>
              <a:t>för att ta ställning</a:t>
            </a:r>
            <a:r>
              <a:rPr lang="sv-SE" sz="5400" dirty="0">
                <a:latin typeface="Futura Bk BT" panose="020B0502020204020303" pitchFamily="34" charset="0"/>
              </a:rPr>
              <a:t/>
            </a:r>
            <a:br>
              <a:rPr lang="sv-SE" sz="5400" dirty="0">
                <a:latin typeface="Futura Bk BT" panose="020B0502020204020303" pitchFamily="34" charset="0"/>
              </a:rPr>
            </a:br>
            <a:r>
              <a:rPr lang="sv-SE" sz="5400" dirty="0" smtClean="0">
                <a:latin typeface="Futura Bk BT" pitchFamily="34" charset="0"/>
              </a:rPr>
              <a:t> </a:t>
            </a:r>
            <a:br>
              <a:rPr lang="sv-SE" sz="5400" dirty="0" smtClean="0">
                <a:latin typeface="Futura Bk BT" pitchFamily="34" charset="0"/>
              </a:rPr>
            </a:br>
            <a:endParaRPr lang="sv-SE" sz="5400" dirty="0" smtClean="0">
              <a:latin typeface="Futura Bk BT" pitchFamily="34" charset="0"/>
            </a:endParaRPr>
          </a:p>
        </p:txBody>
      </p:sp>
      <p:sp>
        <p:nvSpPr>
          <p:cNvPr id="143363" name="Rectangle 3"/>
          <p:cNvSpPr>
            <a:spLocks noGrp="1" noChangeArrowheads="1"/>
          </p:cNvSpPr>
          <p:nvPr>
            <p:ph type="subTitle" idx="1"/>
          </p:nvPr>
        </p:nvSpPr>
        <p:spPr>
          <a:xfrm>
            <a:off x="1371600" y="7010400"/>
            <a:ext cx="6400800" cy="76200"/>
          </a:xfrm>
        </p:spPr>
        <p:txBody>
          <a:bodyPr>
            <a:normAutofit fontScale="25000" lnSpcReduction="20000"/>
          </a:bodyPr>
          <a:lstStyle/>
          <a:p>
            <a:pPr>
              <a:defRPr/>
            </a:pPr>
            <a:endParaRPr lang="sv-SE"/>
          </a:p>
        </p:txBody>
      </p:sp>
    </p:spTree>
    <p:extLst>
      <p:ext uri="{BB962C8B-B14F-4D97-AF65-F5344CB8AC3E}">
        <p14:creationId xmlns:p14="http://schemas.microsoft.com/office/powerpoint/2010/main" val="510948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xfrm>
            <a:off x="0" y="0"/>
            <a:ext cx="9144000" cy="764704"/>
          </a:xfrm>
          <a:gradFill rotWithShape="0">
            <a:gsLst>
              <a:gs pos="0">
                <a:srgbClr val="6666FF"/>
              </a:gs>
              <a:gs pos="100000">
                <a:srgbClr val="FFFFFF"/>
              </a:gs>
            </a:gsLst>
            <a:lin ang="2700000" scaled="1"/>
          </a:gradFill>
          <a:ln>
            <a:solidFill>
              <a:srgbClr val="0000CC"/>
            </a:solidFill>
            <a:miter lim="800000"/>
            <a:headEnd/>
            <a:tailEnd/>
          </a:ln>
        </p:spPr>
        <p:txBody>
          <a:bodyPr>
            <a:normAutofit/>
          </a:bodyPr>
          <a:lstStyle/>
          <a:p>
            <a:r>
              <a:rPr lang="sv-SE" sz="3200" b="1" dirty="0">
                <a:latin typeface="Futura Bk BT" panose="020B0502020204020303" pitchFamily="34" charset="0"/>
                <a:cs typeface="Times New Roman" pitchFamily="18" charset="0"/>
              </a:rPr>
              <a:t>Grundläggande värden för fritidsledares arbete</a:t>
            </a:r>
            <a:endParaRPr lang="sv-SE" sz="3200" b="1" dirty="0" smtClean="0">
              <a:solidFill>
                <a:schemeClr val="tx1"/>
              </a:solidFill>
              <a:latin typeface="Futura Bk BT" pitchFamily="34" charset="0"/>
            </a:endParaRPr>
          </a:p>
        </p:txBody>
      </p:sp>
      <p:sp>
        <p:nvSpPr>
          <p:cNvPr id="364547" name="Rectangle 3"/>
          <p:cNvSpPr>
            <a:spLocks noGrp="1" noChangeArrowheads="1"/>
          </p:cNvSpPr>
          <p:nvPr>
            <p:ph type="body" idx="4294967295"/>
          </p:nvPr>
        </p:nvSpPr>
        <p:spPr>
          <a:xfrm>
            <a:off x="0" y="764704"/>
            <a:ext cx="9144000" cy="6093296"/>
          </a:xfrm>
          <a:prstGeom prst="rect">
            <a:avLst/>
          </a:prstGeom>
          <a:gradFill rotWithShape="1">
            <a:gsLst>
              <a:gs pos="0">
                <a:srgbClr val="FFFFFF"/>
              </a:gs>
              <a:gs pos="100000">
                <a:srgbClr val="6666FF"/>
              </a:gs>
            </a:gsLst>
            <a:lin ang="18900000" scaled="1"/>
          </a:gradFill>
        </p:spPr>
        <p:txBody>
          <a:bodyPr>
            <a:normAutofit fontScale="92500" lnSpcReduction="20000"/>
          </a:bodyPr>
          <a:lstStyle/>
          <a:p>
            <a:pPr marL="785813" indent="-609600" eaLnBrk="1" hangingPunct="1">
              <a:lnSpc>
                <a:spcPct val="90000"/>
              </a:lnSpc>
              <a:buFontTx/>
              <a:buNone/>
            </a:pPr>
            <a:endParaRPr lang="sv-SE" sz="700" b="1" dirty="0" smtClean="0">
              <a:latin typeface="Futura Lt BT" pitchFamily="34" charset="0"/>
              <a:cs typeface="Times New Roman" pitchFamily="18" charset="0"/>
            </a:endParaRPr>
          </a:p>
          <a:p>
            <a:pPr marL="0" indent="0">
              <a:buNone/>
            </a:pPr>
            <a:r>
              <a:rPr lang="sv-SE" sz="2900" dirty="0" smtClean="0">
                <a:latin typeface="Futura Bk BT" panose="020B0502020204020303" pitchFamily="34" charset="0"/>
              </a:rPr>
              <a:t>FRITIDSLEDARES </a:t>
            </a:r>
            <a:r>
              <a:rPr lang="sv-SE" sz="2900" dirty="0">
                <a:latin typeface="Futura Bk BT" panose="020B0502020204020303" pitchFamily="34" charset="0"/>
              </a:rPr>
              <a:t>ARBETE utgår från </a:t>
            </a:r>
            <a:r>
              <a:rPr lang="sv-SE" sz="2900" b="1" dirty="0">
                <a:latin typeface="Futura Bk BT" panose="020B0502020204020303" pitchFamily="34" charset="0"/>
              </a:rPr>
              <a:t>människovärdesprincipen</a:t>
            </a:r>
            <a:r>
              <a:rPr lang="sv-SE" sz="2900" i="1" dirty="0">
                <a:latin typeface="Futura Bk BT" panose="020B0502020204020303" pitchFamily="34" charset="0"/>
              </a:rPr>
              <a:t> </a:t>
            </a:r>
            <a:r>
              <a:rPr lang="sv-SE" sz="2900" dirty="0">
                <a:latin typeface="Futura Bk BT" panose="020B0502020204020303" pitchFamily="34" charset="0"/>
              </a:rPr>
              <a:t>– alla människors lika </a:t>
            </a:r>
            <a:r>
              <a:rPr lang="sv-SE" sz="2900" dirty="0" smtClean="0">
                <a:latin typeface="Futura Bk BT" panose="020B0502020204020303" pitchFamily="34" charset="0"/>
              </a:rPr>
              <a:t>värde.   </a:t>
            </a:r>
            <a:r>
              <a:rPr lang="sv-SE" sz="2900" dirty="0">
                <a:latin typeface="Futura Bk BT" panose="020B0502020204020303" pitchFamily="34" charset="0"/>
              </a:rPr>
              <a:t>Den är grunden för </a:t>
            </a:r>
            <a:r>
              <a:rPr lang="sv-SE" sz="2900" b="1" dirty="0">
                <a:latin typeface="Futura Bk BT" panose="020B0502020204020303" pitchFamily="34" charset="0"/>
              </a:rPr>
              <a:t>mänskliga rättigheter </a:t>
            </a:r>
            <a:r>
              <a:rPr lang="sv-SE" sz="2900" dirty="0">
                <a:latin typeface="Futura Bk BT" panose="020B0502020204020303" pitchFamily="34" charset="0"/>
              </a:rPr>
              <a:t>med </a:t>
            </a:r>
            <a:r>
              <a:rPr lang="sv-SE" sz="2900" b="1" dirty="0">
                <a:latin typeface="Futura Bk BT" panose="020B0502020204020303" pitchFamily="34" charset="0"/>
              </a:rPr>
              <a:t>demokratiska värden </a:t>
            </a:r>
            <a:r>
              <a:rPr lang="sv-SE" sz="2900" dirty="0">
                <a:latin typeface="Futura Bk BT" panose="020B0502020204020303" pitchFamily="34" charset="0"/>
              </a:rPr>
              <a:t>och en inställning av </a:t>
            </a:r>
            <a:r>
              <a:rPr lang="sv-SE" sz="2900" b="1" dirty="0">
                <a:latin typeface="Futura Bk BT" panose="020B0502020204020303" pitchFamily="34" charset="0"/>
              </a:rPr>
              <a:t>humanitet</a:t>
            </a:r>
            <a:r>
              <a:rPr lang="sv-SE" sz="2900" i="1" dirty="0">
                <a:latin typeface="Futura Bk BT" panose="020B0502020204020303" pitchFamily="34" charset="0"/>
              </a:rPr>
              <a:t> </a:t>
            </a:r>
            <a:r>
              <a:rPr lang="sv-SE" sz="2900" dirty="0">
                <a:latin typeface="Futura Bk BT" panose="020B0502020204020303" pitchFamily="34" charset="0"/>
              </a:rPr>
              <a:t>inför andra människor.</a:t>
            </a:r>
          </a:p>
          <a:p>
            <a:pPr marL="0" indent="0">
              <a:buNone/>
            </a:pPr>
            <a:r>
              <a:rPr lang="sv-SE" sz="2900" dirty="0">
                <a:latin typeface="Futura Bk BT" panose="020B0502020204020303" pitchFamily="34" charset="0"/>
              </a:rPr>
              <a:t>Detta innebär, ur fritidsledarens perspektiv, att alla har rätt till en god fritid, präglad av delaktighet och inflytande, med möjlighet att utvecklas utifrån sina egna förutsättningar – utan någon form av diskriminering. </a:t>
            </a:r>
          </a:p>
          <a:p>
            <a:pPr marL="0" indent="0">
              <a:buNone/>
            </a:pPr>
            <a:r>
              <a:rPr lang="sv-SE" sz="2900" dirty="0">
                <a:latin typeface="Futura Bk BT" panose="020B0502020204020303" pitchFamily="34" charset="0"/>
              </a:rPr>
              <a:t>Humanitet innebär att se varje person som medmänniska, som vi ska möta med tillit, lyhördhet, medkänsla och kärlek.</a:t>
            </a:r>
          </a:p>
          <a:p>
            <a:pPr marL="0" indent="0">
              <a:buNone/>
            </a:pPr>
            <a:r>
              <a:rPr lang="sv-SE" sz="2900" dirty="0">
                <a:latin typeface="Futura Bk BT" panose="020B0502020204020303" pitchFamily="34" charset="0"/>
              </a:rPr>
              <a:t>Fritidsledares arbete bygger på kunskap och erfarenheter om vad som skapar en positiv och utvecklande fritid, där det frivilliga mötet genererar tillitsfulla relationer. </a:t>
            </a:r>
          </a:p>
          <a:p>
            <a:pPr marL="785813" indent="-609600" eaLnBrk="1" hangingPunct="1">
              <a:buFontTx/>
              <a:buNone/>
            </a:pPr>
            <a:r>
              <a:rPr lang="sv-SE" sz="3100" b="1" dirty="0" smtClean="0">
                <a:latin typeface="Futura Lt BT" pitchFamily="34" charset="0"/>
                <a:cs typeface="Times New Roman" pitchFamily="18" charset="0"/>
              </a:rPr>
              <a:t>     </a:t>
            </a:r>
          </a:p>
          <a:p>
            <a:pPr marL="785813" indent="-609600" eaLnBrk="1" hangingPunct="1">
              <a:buFontTx/>
              <a:buNone/>
            </a:pPr>
            <a:endParaRPr lang="sv-SE" sz="3100" b="1" dirty="0" smtClean="0">
              <a:latin typeface="Futura Lt BT" pitchFamily="34" charset="0"/>
              <a:cs typeface="Times New Roman" pitchFamily="18" charset="0"/>
            </a:endParaRPr>
          </a:p>
        </p:txBody>
      </p:sp>
    </p:spTree>
    <p:extLst>
      <p:ext uri="{BB962C8B-B14F-4D97-AF65-F5344CB8AC3E}">
        <p14:creationId xmlns:p14="http://schemas.microsoft.com/office/powerpoint/2010/main" val="4172530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4546"/>
                                        </p:tgtEl>
                                        <p:attrNameLst>
                                          <p:attrName>style.visibility</p:attrName>
                                        </p:attrNameLst>
                                      </p:cBhvr>
                                      <p:to>
                                        <p:strVal val="visible"/>
                                      </p:to>
                                    </p:set>
                                    <p:animEffect transition="in" filter="fade">
                                      <p:cBhvr>
                                        <p:cTn id="7" dur="2000"/>
                                        <p:tgtEl>
                                          <p:spTgt spid="364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4547">
                                            <p:bg/>
                                          </p:spTgt>
                                        </p:tgtEl>
                                        <p:attrNameLst>
                                          <p:attrName>style.visibility</p:attrName>
                                        </p:attrNameLst>
                                      </p:cBhvr>
                                      <p:to>
                                        <p:strVal val="visible"/>
                                      </p:to>
                                    </p:set>
                                    <p:animEffect transition="in" filter="wipe(left)">
                                      <p:cBhvr>
                                        <p:cTn id="12" dur="500"/>
                                        <p:tgtEl>
                                          <p:spTgt spid="364547">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4547">
                                            <p:txEl>
                                              <p:pRg st="1" end="1"/>
                                            </p:txEl>
                                          </p:spTgt>
                                        </p:tgtEl>
                                        <p:attrNameLst>
                                          <p:attrName>style.visibility</p:attrName>
                                        </p:attrNameLst>
                                      </p:cBhvr>
                                      <p:to>
                                        <p:strVal val="visible"/>
                                      </p:to>
                                    </p:set>
                                    <p:animEffect transition="in" filter="wipe(left)">
                                      <p:cBhvr>
                                        <p:cTn id="17" dur="500"/>
                                        <p:tgtEl>
                                          <p:spTgt spid="3645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4547">
                                            <p:txEl>
                                              <p:pRg st="2" end="2"/>
                                            </p:txEl>
                                          </p:spTgt>
                                        </p:tgtEl>
                                        <p:attrNameLst>
                                          <p:attrName>style.visibility</p:attrName>
                                        </p:attrNameLst>
                                      </p:cBhvr>
                                      <p:to>
                                        <p:strVal val="visible"/>
                                      </p:to>
                                    </p:set>
                                    <p:animEffect transition="in" filter="wipe(left)">
                                      <p:cBhvr>
                                        <p:cTn id="22" dur="500"/>
                                        <p:tgtEl>
                                          <p:spTgt spid="3645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4547">
                                            <p:txEl>
                                              <p:pRg st="3" end="3"/>
                                            </p:txEl>
                                          </p:spTgt>
                                        </p:tgtEl>
                                        <p:attrNameLst>
                                          <p:attrName>style.visibility</p:attrName>
                                        </p:attrNameLst>
                                      </p:cBhvr>
                                      <p:to>
                                        <p:strVal val="visible"/>
                                      </p:to>
                                    </p:set>
                                    <p:animEffect transition="in" filter="wipe(left)">
                                      <p:cBhvr>
                                        <p:cTn id="27" dur="500"/>
                                        <p:tgtEl>
                                          <p:spTgt spid="3645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4547">
                                            <p:txEl>
                                              <p:pRg st="4" end="4"/>
                                            </p:txEl>
                                          </p:spTgt>
                                        </p:tgtEl>
                                        <p:attrNameLst>
                                          <p:attrName>style.visibility</p:attrName>
                                        </p:attrNameLst>
                                      </p:cBhvr>
                                      <p:to>
                                        <p:strVal val="visible"/>
                                      </p:to>
                                    </p:set>
                                    <p:animEffect transition="in" filter="wipe(left)">
                                      <p:cBhvr>
                                        <p:cTn id="32" dur="500"/>
                                        <p:tgtEl>
                                          <p:spTgt spid="36454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64547">
                                            <p:txEl>
                                              <p:pRg st="5" end="5"/>
                                            </p:txEl>
                                          </p:spTgt>
                                        </p:tgtEl>
                                        <p:attrNameLst>
                                          <p:attrName>style.visibility</p:attrName>
                                        </p:attrNameLst>
                                      </p:cBhvr>
                                      <p:to>
                                        <p:strVal val="visible"/>
                                      </p:to>
                                    </p:set>
                                    <p:animEffect transition="in" filter="wipe(left)">
                                      <p:cBhvr>
                                        <p:cTn id="37" dur="500"/>
                                        <p:tgtEl>
                                          <p:spTgt spid="3645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animBg="1"/>
      <p:bldP spid="364547"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xfrm>
            <a:off x="0" y="0"/>
            <a:ext cx="9144000" cy="764704"/>
          </a:xfrm>
          <a:gradFill rotWithShape="0">
            <a:gsLst>
              <a:gs pos="0">
                <a:srgbClr val="6666FF"/>
              </a:gs>
              <a:gs pos="100000">
                <a:srgbClr val="FFFFFF"/>
              </a:gs>
            </a:gsLst>
            <a:lin ang="2700000" scaled="1"/>
          </a:gradFill>
          <a:ln>
            <a:solidFill>
              <a:srgbClr val="0000CC"/>
            </a:solidFill>
            <a:miter lim="800000"/>
            <a:headEnd/>
            <a:tailEnd/>
          </a:ln>
        </p:spPr>
        <p:txBody>
          <a:bodyPr>
            <a:normAutofit/>
          </a:bodyPr>
          <a:lstStyle/>
          <a:p>
            <a:r>
              <a:rPr lang="sv-SE" sz="3200" dirty="0" smtClean="0"/>
              <a:t>GRUNDLÄGGANDE YRKESROLL FÖR FRITIDSLEDARE</a:t>
            </a:r>
            <a:endParaRPr lang="sv-SE" sz="3200" b="1" dirty="0" smtClean="0">
              <a:solidFill>
                <a:schemeClr val="tx1"/>
              </a:solidFill>
              <a:latin typeface="Futura Bk BT" pitchFamily="34" charset="0"/>
            </a:endParaRPr>
          </a:p>
        </p:txBody>
      </p:sp>
      <p:sp>
        <p:nvSpPr>
          <p:cNvPr id="364547" name="Rectangle 3"/>
          <p:cNvSpPr>
            <a:spLocks noGrp="1" noChangeArrowheads="1"/>
          </p:cNvSpPr>
          <p:nvPr>
            <p:ph type="body" idx="4294967295"/>
          </p:nvPr>
        </p:nvSpPr>
        <p:spPr>
          <a:xfrm>
            <a:off x="0" y="764704"/>
            <a:ext cx="9144000" cy="6093296"/>
          </a:xfrm>
          <a:prstGeom prst="rect">
            <a:avLst/>
          </a:prstGeom>
          <a:gradFill rotWithShape="1">
            <a:gsLst>
              <a:gs pos="0">
                <a:srgbClr val="FFFFFF"/>
              </a:gs>
              <a:gs pos="100000">
                <a:srgbClr val="6666FF"/>
              </a:gs>
            </a:gsLst>
            <a:lin ang="18900000" scaled="1"/>
          </a:gradFill>
        </p:spPr>
        <p:txBody>
          <a:bodyPr>
            <a:normAutofit fontScale="85000" lnSpcReduction="20000"/>
          </a:bodyPr>
          <a:lstStyle/>
          <a:p>
            <a:pPr marL="785813" indent="-609600" eaLnBrk="1" hangingPunct="1">
              <a:lnSpc>
                <a:spcPct val="90000"/>
              </a:lnSpc>
              <a:buFontTx/>
              <a:buNone/>
            </a:pPr>
            <a:endParaRPr lang="sv-SE" sz="700" b="1" dirty="0" smtClean="0">
              <a:latin typeface="Futura Lt BT" pitchFamily="34" charset="0"/>
              <a:cs typeface="Times New Roman" pitchFamily="18" charset="0"/>
            </a:endParaRPr>
          </a:p>
          <a:p>
            <a:pPr marL="0" indent="0">
              <a:buNone/>
            </a:pPr>
            <a:r>
              <a:rPr lang="sv-SE" dirty="0" smtClean="0"/>
              <a:t>FRITIDSLEDARE </a:t>
            </a:r>
            <a:r>
              <a:rPr lang="sv-SE" dirty="0"/>
              <a:t>SKA:</a:t>
            </a:r>
          </a:p>
          <a:p>
            <a:pPr marL="514350" indent="-514350">
              <a:buAutoNum type="arabicPeriod"/>
            </a:pPr>
            <a:r>
              <a:rPr lang="sv-SE" dirty="0" smtClean="0"/>
              <a:t>Använda </a:t>
            </a:r>
            <a:r>
              <a:rPr lang="sv-SE" dirty="0"/>
              <a:t>sitt professionella ledarskap med ansvar och </a:t>
            </a:r>
            <a:r>
              <a:rPr lang="sv-SE" dirty="0" smtClean="0"/>
              <a:t>eftersträva etisk medvetenhet.</a:t>
            </a:r>
          </a:p>
          <a:p>
            <a:pPr marL="514350" indent="-514350">
              <a:buAutoNum type="arabicPeriod"/>
            </a:pPr>
            <a:r>
              <a:rPr lang="sv-SE" dirty="0" smtClean="0"/>
              <a:t>Upprätthålla </a:t>
            </a:r>
            <a:r>
              <a:rPr lang="sv-SE" dirty="0"/>
              <a:t>och utveckla sin kompetens för </a:t>
            </a:r>
            <a:r>
              <a:rPr lang="sv-SE" dirty="0" smtClean="0"/>
              <a:t>fritidsledarrollen, bl</a:t>
            </a:r>
            <a:r>
              <a:rPr lang="sv-SE" dirty="0"/>
              <a:t>. a. följa aktuell forskning och hålla sig </a:t>
            </a:r>
            <a:r>
              <a:rPr lang="sv-SE" dirty="0" smtClean="0"/>
              <a:t>omvärldsorienterad.</a:t>
            </a:r>
          </a:p>
          <a:p>
            <a:pPr marL="514350" indent="-514350">
              <a:buAutoNum type="arabicPeriod"/>
            </a:pPr>
            <a:r>
              <a:rPr lang="sv-SE" dirty="0" smtClean="0"/>
              <a:t>Vara </a:t>
            </a:r>
            <a:r>
              <a:rPr lang="sv-SE" dirty="0"/>
              <a:t>medveten om yrkesrollens avgränsningar och vid behov </a:t>
            </a:r>
            <a:r>
              <a:rPr lang="sv-SE" dirty="0" smtClean="0"/>
              <a:t>bidra till </a:t>
            </a:r>
            <a:r>
              <a:rPr lang="sv-SE" dirty="0"/>
              <a:t>att länka vidare till andra </a:t>
            </a:r>
            <a:r>
              <a:rPr lang="sv-SE" dirty="0" smtClean="0"/>
              <a:t>professioner.</a:t>
            </a:r>
          </a:p>
          <a:p>
            <a:pPr marL="514350" indent="-514350">
              <a:buAutoNum type="arabicPeriod"/>
            </a:pPr>
            <a:r>
              <a:rPr lang="sv-SE" dirty="0" smtClean="0"/>
              <a:t>Utgå </a:t>
            </a:r>
            <a:r>
              <a:rPr lang="sv-SE" dirty="0"/>
              <a:t>från ett salutogent förhållningssätt med tillit till </a:t>
            </a:r>
            <a:r>
              <a:rPr lang="sv-SE" dirty="0" smtClean="0"/>
              <a:t>människors förmågor.</a:t>
            </a:r>
          </a:p>
          <a:p>
            <a:pPr marL="514350" indent="-514350">
              <a:buAutoNum type="arabicPeriod"/>
            </a:pPr>
            <a:r>
              <a:rPr lang="sv-SE" dirty="0" smtClean="0"/>
              <a:t>Vara </a:t>
            </a:r>
            <a:r>
              <a:rPr lang="sv-SE" dirty="0"/>
              <a:t>observant på och motverka diskriminerande normer </a:t>
            </a:r>
            <a:r>
              <a:rPr lang="sv-SE" dirty="0" smtClean="0"/>
              <a:t>och attityder </a:t>
            </a:r>
            <a:r>
              <a:rPr lang="sv-SE" dirty="0"/>
              <a:t>samt verka för inkludering av personer och grupper </a:t>
            </a:r>
            <a:r>
              <a:rPr lang="sv-SE" dirty="0" smtClean="0"/>
              <a:t>som riskerar </a:t>
            </a:r>
            <a:r>
              <a:rPr lang="sv-SE" dirty="0"/>
              <a:t>att hamna </a:t>
            </a:r>
            <a:r>
              <a:rPr lang="sv-SE" dirty="0" smtClean="0"/>
              <a:t>utanför.</a:t>
            </a:r>
          </a:p>
          <a:p>
            <a:pPr marL="514350" indent="-514350">
              <a:buAutoNum type="arabicPeriod"/>
            </a:pPr>
            <a:r>
              <a:rPr lang="sv-SE" dirty="0" smtClean="0"/>
              <a:t>Hantera </a:t>
            </a:r>
            <a:r>
              <a:rPr lang="sv-SE" dirty="0"/>
              <a:t>olika situationer på ett lösningsfokuserat och flexibelt </a:t>
            </a:r>
            <a:r>
              <a:rPr lang="sv-SE" dirty="0" smtClean="0"/>
              <a:t>sätt.</a:t>
            </a:r>
            <a:r>
              <a:rPr lang="sv-SE" dirty="0" smtClean="0">
                <a:latin typeface="Futura Bk BT" panose="020B0502020204020303" pitchFamily="34" charset="0"/>
              </a:rPr>
              <a:t> </a:t>
            </a:r>
            <a:endParaRPr lang="sv-SE" dirty="0">
              <a:latin typeface="Futura Bk BT" panose="020B0502020204020303" pitchFamily="34" charset="0"/>
            </a:endParaRPr>
          </a:p>
          <a:p>
            <a:pPr marL="785813" indent="-609600" eaLnBrk="1" hangingPunct="1">
              <a:buFontTx/>
              <a:buNone/>
            </a:pPr>
            <a:r>
              <a:rPr lang="sv-SE" sz="3100" b="1" dirty="0" smtClean="0">
                <a:latin typeface="Futura Lt BT" pitchFamily="34" charset="0"/>
                <a:cs typeface="Times New Roman" pitchFamily="18" charset="0"/>
              </a:rPr>
              <a:t>     </a:t>
            </a:r>
          </a:p>
          <a:p>
            <a:pPr marL="785813" indent="-609600" eaLnBrk="1" hangingPunct="1">
              <a:buFontTx/>
              <a:buNone/>
            </a:pPr>
            <a:endParaRPr lang="sv-SE" sz="3100" b="1" dirty="0" smtClean="0">
              <a:latin typeface="Futura Lt BT" pitchFamily="34" charset="0"/>
              <a:cs typeface="Times New Roman" pitchFamily="18" charset="0"/>
            </a:endParaRPr>
          </a:p>
        </p:txBody>
      </p:sp>
    </p:spTree>
    <p:extLst>
      <p:ext uri="{BB962C8B-B14F-4D97-AF65-F5344CB8AC3E}">
        <p14:creationId xmlns:p14="http://schemas.microsoft.com/office/powerpoint/2010/main" val="4172530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4546"/>
                                        </p:tgtEl>
                                        <p:attrNameLst>
                                          <p:attrName>style.visibility</p:attrName>
                                        </p:attrNameLst>
                                      </p:cBhvr>
                                      <p:to>
                                        <p:strVal val="visible"/>
                                      </p:to>
                                    </p:set>
                                    <p:animEffect transition="in" filter="fade">
                                      <p:cBhvr>
                                        <p:cTn id="7" dur="2000"/>
                                        <p:tgtEl>
                                          <p:spTgt spid="364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4547">
                                            <p:bg/>
                                          </p:spTgt>
                                        </p:tgtEl>
                                        <p:attrNameLst>
                                          <p:attrName>style.visibility</p:attrName>
                                        </p:attrNameLst>
                                      </p:cBhvr>
                                      <p:to>
                                        <p:strVal val="visible"/>
                                      </p:to>
                                    </p:set>
                                    <p:animEffect transition="in" filter="wipe(left)">
                                      <p:cBhvr>
                                        <p:cTn id="12" dur="500"/>
                                        <p:tgtEl>
                                          <p:spTgt spid="364547">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4547">
                                            <p:txEl>
                                              <p:pRg st="1" end="1"/>
                                            </p:txEl>
                                          </p:spTgt>
                                        </p:tgtEl>
                                        <p:attrNameLst>
                                          <p:attrName>style.visibility</p:attrName>
                                        </p:attrNameLst>
                                      </p:cBhvr>
                                      <p:to>
                                        <p:strVal val="visible"/>
                                      </p:to>
                                    </p:set>
                                    <p:animEffect transition="in" filter="wipe(left)">
                                      <p:cBhvr>
                                        <p:cTn id="17" dur="500"/>
                                        <p:tgtEl>
                                          <p:spTgt spid="3645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4547">
                                            <p:txEl>
                                              <p:pRg st="2" end="2"/>
                                            </p:txEl>
                                          </p:spTgt>
                                        </p:tgtEl>
                                        <p:attrNameLst>
                                          <p:attrName>style.visibility</p:attrName>
                                        </p:attrNameLst>
                                      </p:cBhvr>
                                      <p:to>
                                        <p:strVal val="visible"/>
                                      </p:to>
                                    </p:set>
                                    <p:animEffect transition="in" filter="wipe(left)">
                                      <p:cBhvr>
                                        <p:cTn id="22" dur="500"/>
                                        <p:tgtEl>
                                          <p:spTgt spid="3645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4547">
                                            <p:txEl>
                                              <p:pRg st="3" end="3"/>
                                            </p:txEl>
                                          </p:spTgt>
                                        </p:tgtEl>
                                        <p:attrNameLst>
                                          <p:attrName>style.visibility</p:attrName>
                                        </p:attrNameLst>
                                      </p:cBhvr>
                                      <p:to>
                                        <p:strVal val="visible"/>
                                      </p:to>
                                    </p:set>
                                    <p:animEffect transition="in" filter="wipe(left)">
                                      <p:cBhvr>
                                        <p:cTn id="27" dur="500"/>
                                        <p:tgtEl>
                                          <p:spTgt spid="3645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4547">
                                            <p:txEl>
                                              <p:pRg st="4" end="4"/>
                                            </p:txEl>
                                          </p:spTgt>
                                        </p:tgtEl>
                                        <p:attrNameLst>
                                          <p:attrName>style.visibility</p:attrName>
                                        </p:attrNameLst>
                                      </p:cBhvr>
                                      <p:to>
                                        <p:strVal val="visible"/>
                                      </p:to>
                                    </p:set>
                                    <p:animEffect transition="in" filter="wipe(left)">
                                      <p:cBhvr>
                                        <p:cTn id="32" dur="500"/>
                                        <p:tgtEl>
                                          <p:spTgt spid="36454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64547">
                                            <p:txEl>
                                              <p:pRg st="5" end="5"/>
                                            </p:txEl>
                                          </p:spTgt>
                                        </p:tgtEl>
                                        <p:attrNameLst>
                                          <p:attrName>style.visibility</p:attrName>
                                        </p:attrNameLst>
                                      </p:cBhvr>
                                      <p:to>
                                        <p:strVal val="visible"/>
                                      </p:to>
                                    </p:set>
                                    <p:animEffect transition="in" filter="wipe(left)">
                                      <p:cBhvr>
                                        <p:cTn id="37" dur="500"/>
                                        <p:tgtEl>
                                          <p:spTgt spid="36454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64547">
                                            <p:txEl>
                                              <p:pRg st="6" end="6"/>
                                            </p:txEl>
                                          </p:spTgt>
                                        </p:tgtEl>
                                        <p:attrNameLst>
                                          <p:attrName>style.visibility</p:attrName>
                                        </p:attrNameLst>
                                      </p:cBhvr>
                                      <p:to>
                                        <p:strVal val="visible"/>
                                      </p:to>
                                    </p:set>
                                    <p:animEffect transition="in" filter="wipe(left)">
                                      <p:cBhvr>
                                        <p:cTn id="42" dur="500"/>
                                        <p:tgtEl>
                                          <p:spTgt spid="36454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64547">
                                            <p:txEl>
                                              <p:pRg st="7" end="7"/>
                                            </p:txEl>
                                          </p:spTgt>
                                        </p:tgtEl>
                                        <p:attrNameLst>
                                          <p:attrName>style.visibility</p:attrName>
                                        </p:attrNameLst>
                                      </p:cBhvr>
                                      <p:to>
                                        <p:strVal val="visible"/>
                                      </p:to>
                                    </p:set>
                                    <p:animEffect transition="in" filter="wipe(left)">
                                      <p:cBhvr>
                                        <p:cTn id="47" dur="500"/>
                                        <p:tgtEl>
                                          <p:spTgt spid="364547">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64547">
                                            <p:txEl>
                                              <p:pRg st="8" end="8"/>
                                            </p:txEl>
                                          </p:spTgt>
                                        </p:tgtEl>
                                        <p:attrNameLst>
                                          <p:attrName>style.visibility</p:attrName>
                                        </p:attrNameLst>
                                      </p:cBhvr>
                                      <p:to>
                                        <p:strVal val="visible"/>
                                      </p:to>
                                    </p:set>
                                    <p:animEffect transition="in" filter="wipe(left)">
                                      <p:cBhvr>
                                        <p:cTn id="52" dur="500"/>
                                        <p:tgtEl>
                                          <p:spTgt spid="3645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animBg="1"/>
      <p:bldP spid="364547"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xfrm>
            <a:off x="0" y="0"/>
            <a:ext cx="9144000" cy="1052736"/>
          </a:xfrm>
          <a:gradFill rotWithShape="0">
            <a:gsLst>
              <a:gs pos="0">
                <a:srgbClr val="6666FF"/>
              </a:gs>
              <a:gs pos="100000">
                <a:srgbClr val="FFFFFF"/>
              </a:gs>
            </a:gsLst>
            <a:lin ang="2700000" scaled="1"/>
          </a:gradFill>
          <a:ln>
            <a:solidFill>
              <a:srgbClr val="0000CC"/>
            </a:solidFill>
            <a:miter lim="800000"/>
            <a:headEnd/>
            <a:tailEnd/>
          </a:ln>
        </p:spPr>
        <p:txBody>
          <a:bodyPr>
            <a:normAutofit/>
          </a:bodyPr>
          <a:lstStyle/>
          <a:p>
            <a:pPr eaLnBrk="1" hangingPunct="1"/>
            <a:r>
              <a:rPr lang="sv-SE" sz="4800" dirty="0" smtClean="0">
                <a:solidFill>
                  <a:schemeClr val="tx1"/>
                </a:solidFill>
                <a:latin typeface="Futura Bk BT" pitchFamily="34" charset="0"/>
              </a:rPr>
              <a:t>Att ta upp idag</a:t>
            </a:r>
            <a:endParaRPr lang="sv-SE" sz="4800" dirty="0" smtClean="0">
              <a:solidFill>
                <a:schemeClr val="tx1"/>
              </a:solidFill>
              <a:latin typeface="New York" charset="0"/>
              <a:cs typeface="Times New Roman" pitchFamily="18" charset="0"/>
            </a:endParaRPr>
          </a:p>
        </p:txBody>
      </p:sp>
      <p:sp>
        <p:nvSpPr>
          <p:cNvPr id="364547" name="Rectangle 3"/>
          <p:cNvSpPr>
            <a:spLocks noGrp="1" noChangeArrowheads="1"/>
          </p:cNvSpPr>
          <p:nvPr>
            <p:ph type="body" idx="1"/>
          </p:nvPr>
        </p:nvSpPr>
        <p:spPr>
          <a:xfrm>
            <a:off x="0" y="1052736"/>
            <a:ext cx="9144000" cy="5805264"/>
          </a:xfrm>
          <a:gradFill rotWithShape="1">
            <a:gsLst>
              <a:gs pos="0">
                <a:srgbClr val="FFFFFF"/>
              </a:gs>
              <a:gs pos="100000">
                <a:srgbClr val="6666FF"/>
              </a:gs>
            </a:gsLst>
            <a:lin ang="18900000" scaled="1"/>
          </a:gradFill>
        </p:spPr>
        <p:txBody>
          <a:bodyPr>
            <a:normAutofit/>
          </a:bodyPr>
          <a:lstStyle/>
          <a:p>
            <a:pPr marL="785813" indent="-609600" eaLnBrk="1" hangingPunct="1">
              <a:lnSpc>
                <a:spcPct val="90000"/>
              </a:lnSpc>
              <a:buFontTx/>
              <a:buNone/>
            </a:pPr>
            <a:endParaRPr lang="sv-SE" sz="700" b="1" dirty="0" smtClean="0">
              <a:latin typeface="Futura Lt BT" pitchFamily="34" charset="0"/>
              <a:cs typeface="Times New Roman" pitchFamily="18" charset="0"/>
            </a:endParaRPr>
          </a:p>
          <a:p>
            <a:pPr marL="785813" indent="-609600">
              <a:lnSpc>
                <a:spcPct val="90000"/>
              </a:lnSpc>
              <a:buFontTx/>
              <a:buAutoNum type="arabicPlain"/>
            </a:pPr>
            <a:r>
              <a:rPr lang="sv-SE" sz="3600" dirty="0" smtClean="0">
                <a:latin typeface="Futura Bk BT" panose="020B0502020204020303" pitchFamily="34" charset="0"/>
                <a:cs typeface="Times New Roman" pitchFamily="18" charset="0"/>
              </a:rPr>
              <a:t>Om (erfarenheter av) uppdraget </a:t>
            </a:r>
            <a:r>
              <a:rPr lang="sv-SE" sz="3600" dirty="0">
                <a:latin typeface="Futura Bk BT" panose="020B0502020204020303" pitchFamily="34" charset="0"/>
                <a:cs typeface="Times New Roman" pitchFamily="18" charset="0"/>
              </a:rPr>
              <a:t>som etikambassadör.</a:t>
            </a:r>
            <a:endParaRPr lang="sv-SE" sz="3600" dirty="0">
              <a:latin typeface="Futura Bk BT" panose="020B0502020204020303" pitchFamily="34" charset="0"/>
            </a:endParaRPr>
          </a:p>
          <a:p>
            <a:pPr marL="785813" indent="-609600">
              <a:lnSpc>
                <a:spcPct val="90000"/>
              </a:lnSpc>
              <a:buFontTx/>
              <a:buAutoNum type="arabicPlain"/>
            </a:pPr>
            <a:r>
              <a:rPr lang="sv-SE" sz="3600" dirty="0" smtClean="0">
                <a:latin typeface="Futura Bk BT" panose="020B0502020204020303" pitchFamily="34" charset="0"/>
                <a:cs typeface="Times New Roman" pitchFamily="18" charset="0"/>
              </a:rPr>
              <a:t>Diskussion </a:t>
            </a:r>
            <a:r>
              <a:rPr lang="sv-SE" sz="3600" dirty="0">
                <a:latin typeface="Futura Bk BT" panose="020B0502020204020303" pitchFamily="34" charset="0"/>
                <a:cs typeface="Times New Roman" pitchFamily="18" charset="0"/>
              </a:rPr>
              <a:t>om </a:t>
            </a:r>
            <a:r>
              <a:rPr lang="sv-SE" sz="3600" dirty="0" smtClean="0">
                <a:latin typeface="Futura Bk BT" panose="020B0502020204020303" pitchFamily="34" charset="0"/>
                <a:cs typeface="Times New Roman" pitchFamily="18" charset="0"/>
              </a:rPr>
              <a:t>etiska </a:t>
            </a:r>
            <a:r>
              <a:rPr lang="sv-SE" sz="3600" dirty="0">
                <a:latin typeface="Futura Bk BT" panose="020B0502020204020303" pitchFamily="34" charset="0"/>
                <a:cs typeface="Times New Roman" pitchFamily="18" charset="0"/>
              </a:rPr>
              <a:t>problemsituationer  för fritidsledare. </a:t>
            </a:r>
            <a:endParaRPr lang="sv-SE" sz="3600" dirty="0" smtClean="0">
              <a:latin typeface="Futura Bk BT" panose="020B0502020204020303" pitchFamily="34" charset="0"/>
              <a:cs typeface="Times New Roman" pitchFamily="18" charset="0"/>
            </a:endParaRPr>
          </a:p>
          <a:p>
            <a:pPr marL="785813" indent="-609600">
              <a:lnSpc>
                <a:spcPct val="90000"/>
              </a:lnSpc>
              <a:buFontTx/>
              <a:buAutoNum type="arabicPlain"/>
            </a:pPr>
            <a:r>
              <a:rPr lang="sv-SE" sz="3600" dirty="0" smtClean="0">
                <a:latin typeface="Futura Bk BT" panose="020B0502020204020303" pitchFamily="34" charset="0"/>
              </a:rPr>
              <a:t>Bakgrund </a:t>
            </a:r>
            <a:r>
              <a:rPr lang="sv-SE" sz="3600" dirty="0">
                <a:latin typeface="Futura Bk BT" panose="020B0502020204020303" pitchFamily="34" charset="0"/>
              </a:rPr>
              <a:t>och utgångspunkter </a:t>
            </a:r>
            <a:br>
              <a:rPr lang="sv-SE" sz="3600" dirty="0">
                <a:latin typeface="Futura Bk BT" panose="020B0502020204020303" pitchFamily="34" charset="0"/>
              </a:rPr>
            </a:br>
            <a:r>
              <a:rPr lang="sv-SE" sz="3600" dirty="0">
                <a:latin typeface="Futura Bk BT" panose="020B0502020204020303" pitchFamily="34" charset="0"/>
              </a:rPr>
              <a:t>för att ta ställning </a:t>
            </a:r>
            <a:r>
              <a:rPr lang="sv-SE" sz="3600" dirty="0" smtClean="0">
                <a:latin typeface="Futura Bk BT" panose="020B0502020204020303" pitchFamily="34" charset="0"/>
                <a:cs typeface="Times New Roman" pitchFamily="18" charset="0"/>
              </a:rPr>
              <a:t>ta ställning i etiska problemsituationer. </a:t>
            </a:r>
            <a:endParaRPr lang="sv-SE" sz="3600" dirty="0">
              <a:latin typeface="Futura Bk BT" panose="020B0502020204020303" pitchFamily="34" charset="0"/>
              <a:cs typeface="Times New Roman" pitchFamily="18" charset="0"/>
            </a:endParaRPr>
          </a:p>
          <a:p>
            <a:pPr marL="785813" indent="-609600" eaLnBrk="1" hangingPunct="1">
              <a:lnSpc>
                <a:spcPct val="90000"/>
              </a:lnSpc>
              <a:buFontTx/>
              <a:buAutoNum type="arabicPlain"/>
            </a:pPr>
            <a:endParaRPr lang="sv-SE" sz="3100" b="1" dirty="0" smtClean="0">
              <a:latin typeface="Futura Lt BT" pitchFamily="34" charset="0"/>
              <a:cs typeface="Times New Roman" pitchFamily="18" charset="0"/>
            </a:endParaRPr>
          </a:p>
          <a:p>
            <a:pPr marL="785813" indent="-609600" eaLnBrk="1" hangingPunct="1">
              <a:buFontTx/>
              <a:buNone/>
            </a:pPr>
            <a:r>
              <a:rPr lang="sv-SE" sz="3100" b="1" dirty="0" smtClean="0">
                <a:latin typeface="Futura Lt BT" pitchFamily="34" charset="0"/>
                <a:cs typeface="Times New Roman" pitchFamily="18" charset="0"/>
              </a:rPr>
              <a:t>     </a:t>
            </a:r>
          </a:p>
        </p:txBody>
      </p:sp>
    </p:spTree>
    <p:extLst>
      <p:ext uri="{BB962C8B-B14F-4D97-AF65-F5344CB8AC3E}">
        <p14:creationId xmlns:p14="http://schemas.microsoft.com/office/powerpoint/2010/main" val="656762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4546"/>
                                        </p:tgtEl>
                                        <p:attrNameLst>
                                          <p:attrName>style.visibility</p:attrName>
                                        </p:attrNameLst>
                                      </p:cBhvr>
                                      <p:to>
                                        <p:strVal val="visible"/>
                                      </p:to>
                                    </p:set>
                                    <p:animEffect transition="in" filter="fade">
                                      <p:cBhvr>
                                        <p:cTn id="7" dur="2000"/>
                                        <p:tgtEl>
                                          <p:spTgt spid="364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4547">
                                            <p:bg/>
                                          </p:spTgt>
                                        </p:tgtEl>
                                        <p:attrNameLst>
                                          <p:attrName>style.visibility</p:attrName>
                                        </p:attrNameLst>
                                      </p:cBhvr>
                                      <p:to>
                                        <p:strVal val="visible"/>
                                      </p:to>
                                    </p:set>
                                    <p:animEffect transition="in" filter="wipe(left)">
                                      <p:cBhvr>
                                        <p:cTn id="12" dur="500"/>
                                        <p:tgtEl>
                                          <p:spTgt spid="364547">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4547">
                                            <p:txEl>
                                              <p:pRg st="1" end="1"/>
                                            </p:txEl>
                                          </p:spTgt>
                                        </p:tgtEl>
                                        <p:attrNameLst>
                                          <p:attrName>style.visibility</p:attrName>
                                        </p:attrNameLst>
                                      </p:cBhvr>
                                      <p:to>
                                        <p:strVal val="visible"/>
                                      </p:to>
                                    </p:set>
                                    <p:animEffect transition="in" filter="wipe(left)">
                                      <p:cBhvr>
                                        <p:cTn id="17" dur="500"/>
                                        <p:tgtEl>
                                          <p:spTgt spid="3645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4547">
                                            <p:txEl>
                                              <p:pRg st="2" end="2"/>
                                            </p:txEl>
                                          </p:spTgt>
                                        </p:tgtEl>
                                        <p:attrNameLst>
                                          <p:attrName>style.visibility</p:attrName>
                                        </p:attrNameLst>
                                      </p:cBhvr>
                                      <p:to>
                                        <p:strVal val="visible"/>
                                      </p:to>
                                    </p:set>
                                    <p:animEffect transition="in" filter="wipe(left)">
                                      <p:cBhvr>
                                        <p:cTn id="22" dur="500"/>
                                        <p:tgtEl>
                                          <p:spTgt spid="3645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4547">
                                            <p:txEl>
                                              <p:pRg st="3" end="3"/>
                                            </p:txEl>
                                          </p:spTgt>
                                        </p:tgtEl>
                                        <p:attrNameLst>
                                          <p:attrName>style.visibility</p:attrName>
                                        </p:attrNameLst>
                                      </p:cBhvr>
                                      <p:to>
                                        <p:strVal val="visible"/>
                                      </p:to>
                                    </p:set>
                                    <p:animEffect transition="in" filter="wipe(left)">
                                      <p:cBhvr>
                                        <p:cTn id="27" dur="500"/>
                                        <p:tgtEl>
                                          <p:spTgt spid="36454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4547">
                                            <p:txEl>
                                              <p:pRg st="5" end="5"/>
                                            </p:txEl>
                                          </p:spTgt>
                                        </p:tgtEl>
                                        <p:attrNameLst>
                                          <p:attrName>style.visibility</p:attrName>
                                        </p:attrNameLst>
                                      </p:cBhvr>
                                      <p:to>
                                        <p:strVal val="visible"/>
                                      </p:to>
                                    </p:set>
                                    <p:animEffect transition="in" filter="wipe(left)">
                                      <p:cBhvr>
                                        <p:cTn id="32" dur="500"/>
                                        <p:tgtEl>
                                          <p:spTgt spid="3645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animBg="1"/>
      <p:bldP spid="364547"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xfrm>
            <a:off x="0" y="0"/>
            <a:ext cx="9144000" cy="1124744"/>
          </a:xfrm>
          <a:gradFill rotWithShape="0">
            <a:gsLst>
              <a:gs pos="0">
                <a:srgbClr val="6666FF"/>
              </a:gs>
              <a:gs pos="100000">
                <a:srgbClr val="FFFFFF"/>
              </a:gs>
            </a:gsLst>
            <a:lin ang="2700000" scaled="1"/>
          </a:gradFill>
          <a:ln>
            <a:solidFill>
              <a:srgbClr val="0000CC"/>
            </a:solidFill>
            <a:miter lim="800000"/>
            <a:headEnd/>
            <a:tailEnd/>
          </a:ln>
        </p:spPr>
        <p:txBody>
          <a:bodyPr>
            <a:normAutofit/>
          </a:bodyPr>
          <a:lstStyle/>
          <a:p>
            <a:r>
              <a:rPr lang="sv-SE" sz="3200" dirty="0" smtClean="0"/>
              <a:t>FRITIDSLEDARENS ROLL </a:t>
            </a:r>
            <a:r>
              <a:rPr lang="sv-SE" sz="3200" dirty="0"/>
              <a:t>I </a:t>
            </a:r>
            <a:r>
              <a:rPr lang="sv-SE" sz="3200" dirty="0" smtClean="0"/>
              <a:t>SAMHÄLLET I</a:t>
            </a:r>
            <a:br>
              <a:rPr lang="sv-SE" sz="3200" dirty="0" smtClean="0"/>
            </a:br>
            <a:r>
              <a:rPr lang="sv-SE" sz="3200" dirty="0" smtClean="0"/>
              <a:t>ARBETET </a:t>
            </a:r>
            <a:r>
              <a:rPr lang="sv-SE" sz="3200" dirty="0"/>
              <a:t>MED SÅVÄL </a:t>
            </a:r>
            <a:r>
              <a:rPr lang="sv-SE" sz="3200" dirty="0" smtClean="0"/>
              <a:t>ENSKILDA SOM </a:t>
            </a:r>
            <a:r>
              <a:rPr lang="sv-SE" sz="3200" dirty="0"/>
              <a:t>GRUPPER</a:t>
            </a:r>
            <a:endParaRPr lang="sv-SE" sz="3200" b="1" dirty="0" smtClean="0">
              <a:solidFill>
                <a:schemeClr val="tx1"/>
              </a:solidFill>
              <a:latin typeface="Futura Bk BT" pitchFamily="34" charset="0"/>
            </a:endParaRPr>
          </a:p>
        </p:txBody>
      </p:sp>
      <p:sp>
        <p:nvSpPr>
          <p:cNvPr id="364547" name="Rectangle 3"/>
          <p:cNvSpPr>
            <a:spLocks noGrp="1" noChangeArrowheads="1"/>
          </p:cNvSpPr>
          <p:nvPr>
            <p:ph type="body" idx="4294967295"/>
          </p:nvPr>
        </p:nvSpPr>
        <p:spPr>
          <a:xfrm>
            <a:off x="0" y="1052736"/>
            <a:ext cx="9144000" cy="5805264"/>
          </a:xfrm>
          <a:prstGeom prst="rect">
            <a:avLst/>
          </a:prstGeom>
          <a:gradFill rotWithShape="1">
            <a:gsLst>
              <a:gs pos="0">
                <a:srgbClr val="FFFFFF"/>
              </a:gs>
              <a:gs pos="100000">
                <a:srgbClr val="6666FF"/>
              </a:gs>
            </a:gsLst>
            <a:lin ang="18900000" scaled="1"/>
          </a:gradFill>
        </p:spPr>
        <p:txBody>
          <a:bodyPr>
            <a:normAutofit fontScale="85000" lnSpcReduction="10000"/>
          </a:bodyPr>
          <a:lstStyle/>
          <a:p>
            <a:pPr marL="785813" indent="-609600" eaLnBrk="1" hangingPunct="1">
              <a:lnSpc>
                <a:spcPct val="90000"/>
              </a:lnSpc>
              <a:buFontTx/>
              <a:buNone/>
            </a:pPr>
            <a:endParaRPr lang="sv-SE" sz="700" b="1" dirty="0" smtClean="0">
              <a:latin typeface="Futura Lt BT" pitchFamily="34" charset="0"/>
              <a:cs typeface="Times New Roman" pitchFamily="18" charset="0"/>
            </a:endParaRPr>
          </a:p>
          <a:p>
            <a:pPr marL="0" indent="0">
              <a:buNone/>
            </a:pPr>
            <a:r>
              <a:rPr lang="sv-SE" sz="2800" dirty="0" smtClean="0"/>
              <a:t>FRITIDSLEDAREN</a:t>
            </a:r>
            <a:r>
              <a:rPr lang="sv-SE" sz="2800" dirty="0"/>
              <a:t>:</a:t>
            </a:r>
          </a:p>
          <a:p>
            <a:pPr marL="514350" indent="-514350">
              <a:buAutoNum type="arabicPeriod"/>
            </a:pPr>
            <a:r>
              <a:rPr lang="sv-SE" sz="2800" dirty="0" smtClean="0"/>
              <a:t>Erbjuder </a:t>
            </a:r>
            <a:r>
              <a:rPr lang="sv-SE" sz="2800" dirty="0"/>
              <a:t>arenor för en trygg, meningsfull, lustfylld och </a:t>
            </a:r>
            <a:r>
              <a:rPr lang="sv-SE" sz="2800" dirty="0" smtClean="0"/>
              <a:t>utvecklande fritid</a:t>
            </a:r>
            <a:r>
              <a:rPr lang="sv-SE" sz="2800" dirty="0"/>
              <a:t>, som bygger på frivillighet och främjar fysisk och psykisk </a:t>
            </a:r>
            <a:r>
              <a:rPr lang="sv-SE" sz="2800" dirty="0" smtClean="0"/>
              <a:t>hälsa.</a:t>
            </a:r>
          </a:p>
          <a:p>
            <a:pPr marL="514350" indent="-514350">
              <a:buAutoNum type="arabicPeriod"/>
            </a:pPr>
            <a:r>
              <a:rPr lang="sv-SE" sz="2800" dirty="0" smtClean="0"/>
              <a:t>Skapar </a:t>
            </a:r>
            <a:r>
              <a:rPr lang="sv-SE" sz="2800" dirty="0"/>
              <a:t>mötesplatser som kännetecknas av tillgänglighet, </a:t>
            </a:r>
            <a:r>
              <a:rPr lang="sv-SE" sz="2800" dirty="0" smtClean="0"/>
              <a:t>mångfald, inkludering</a:t>
            </a:r>
            <a:r>
              <a:rPr lang="sv-SE" sz="2800" dirty="0"/>
              <a:t>, icke-diskriminering och </a:t>
            </a:r>
            <a:r>
              <a:rPr lang="sv-SE" sz="2800" dirty="0" smtClean="0"/>
              <a:t>jämställdhet.</a:t>
            </a:r>
          </a:p>
          <a:p>
            <a:pPr marL="514350" indent="-514350">
              <a:buAutoNum type="arabicPeriod"/>
            </a:pPr>
            <a:r>
              <a:rPr lang="sv-SE" sz="2800" dirty="0" smtClean="0"/>
              <a:t>Bidrar </a:t>
            </a:r>
            <a:r>
              <a:rPr lang="sv-SE" sz="2800" dirty="0"/>
              <a:t>till personlig utveckling genom att vara lyhörd för </a:t>
            </a:r>
            <a:r>
              <a:rPr lang="sv-SE" sz="2800" dirty="0" smtClean="0"/>
              <a:t>olika individers </a:t>
            </a:r>
            <a:r>
              <a:rPr lang="sv-SE" sz="2800" dirty="0"/>
              <a:t>och gruppers intressen, möjligheter och </a:t>
            </a:r>
            <a:r>
              <a:rPr lang="sv-SE" sz="2800" dirty="0" smtClean="0"/>
              <a:t>behov.</a:t>
            </a:r>
          </a:p>
          <a:p>
            <a:pPr marL="514350" indent="-514350">
              <a:buAutoNum type="arabicPeriod"/>
            </a:pPr>
            <a:r>
              <a:rPr lang="sv-SE" sz="2800" dirty="0" smtClean="0"/>
              <a:t>Inspirerar </a:t>
            </a:r>
            <a:r>
              <a:rPr lang="sv-SE" sz="2800" dirty="0"/>
              <a:t>till ett engagemang och vidgade </a:t>
            </a:r>
            <a:r>
              <a:rPr lang="sv-SE" sz="2800" dirty="0" smtClean="0"/>
              <a:t>intressen.</a:t>
            </a:r>
          </a:p>
          <a:p>
            <a:pPr marL="514350" indent="-514350">
              <a:buAutoNum type="arabicPeriod"/>
            </a:pPr>
            <a:r>
              <a:rPr lang="sv-SE" sz="2800" dirty="0" smtClean="0"/>
              <a:t>Stimulerar </a:t>
            </a:r>
            <a:r>
              <a:rPr lang="sv-SE" sz="2800" dirty="0"/>
              <a:t>till icke-formellt lärande genom aktivitet och </a:t>
            </a:r>
            <a:r>
              <a:rPr lang="sv-SE" sz="2800" dirty="0" smtClean="0"/>
              <a:t>social gemenskap.</a:t>
            </a:r>
          </a:p>
          <a:p>
            <a:pPr marL="514350" indent="-514350">
              <a:buAutoNum type="arabicPeriod"/>
            </a:pPr>
            <a:r>
              <a:rPr lang="sv-SE" sz="2800" dirty="0" smtClean="0"/>
              <a:t>Verkar </a:t>
            </a:r>
            <a:r>
              <a:rPr lang="sv-SE" sz="2800" dirty="0"/>
              <a:t>för inflytande och medbestämmande för att bidra till </a:t>
            </a:r>
            <a:r>
              <a:rPr lang="sv-SE" sz="2800" dirty="0" smtClean="0"/>
              <a:t>deltagarnas </a:t>
            </a:r>
            <a:r>
              <a:rPr lang="sv-SE" sz="2800" dirty="0" err="1" smtClean="0"/>
              <a:t>empowerment</a:t>
            </a:r>
            <a:r>
              <a:rPr lang="sv-SE" sz="2800" dirty="0" smtClean="0"/>
              <a:t> </a:t>
            </a:r>
            <a:r>
              <a:rPr lang="sv-SE" sz="2800" dirty="0"/>
              <a:t>(egenmakt) och aktiva deltagande i </a:t>
            </a:r>
            <a:r>
              <a:rPr lang="sv-SE" sz="2800" dirty="0" smtClean="0"/>
              <a:t>samhället.</a:t>
            </a:r>
          </a:p>
          <a:p>
            <a:pPr marL="514350" indent="-514350">
              <a:buAutoNum type="arabicPeriod"/>
            </a:pPr>
            <a:r>
              <a:rPr lang="sv-SE" sz="2800" dirty="0" smtClean="0"/>
              <a:t>Stödja </a:t>
            </a:r>
            <a:r>
              <a:rPr lang="sv-SE" sz="2800" dirty="0"/>
              <a:t>ungas vuxenblivande till att bli demokratiska </a:t>
            </a:r>
            <a:r>
              <a:rPr lang="sv-SE" sz="2800" dirty="0" smtClean="0"/>
              <a:t>medborgare som </a:t>
            </a:r>
            <a:r>
              <a:rPr lang="sv-SE" sz="2800" dirty="0"/>
              <a:t>är bärare av mänskliga rättigheter, humanitet och </a:t>
            </a:r>
            <a:r>
              <a:rPr lang="sv-SE" sz="2800" dirty="0" smtClean="0"/>
              <a:t>solidaritet</a:t>
            </a:r>
            <a:r>
              <a:rPr lang="sv-SE" sz="2800" i="1" dirty="0" smtClean="0"/>
              <a:t>.</a:t>
            </a:r>
            <a:endParaRPr lang="sv-SE" sz="3100" b="1" dirty="0" smtClean="0">
              <a:latin typeface="Futura Lt BT" pitchFamily="34" charset="0"/>
              <a:cs typeface="Times New Roman" pitchFamily="18" charset="0"/>
            </a:endParaRPr>
          </a:p>
          <a:p>
            <a:pPr marL="785813" indent="-609600" eaLnBrk="1" hangingPunct="1">
              <a:buFontTx/>
              <a:buNone/>
            </a:pPr>
            <a:endParaRPr lang="sv-SE" sz="3100" b="1" dirty="0" smtClean="0">
              <a:latin typeface="Futura Lt BT" pitchFamily="34" charset="0"/>
              <a:cs typeface="Times New Roman" pitchFamily="18" charset="0"/>
            </a:endParaRPr>
          </a:p>
        </p:txBody>
      </p:sp>
    </p:spTree>
    <p:extLst>
      <p:ext uri="{BB962C8B-B14F-4D97-AF65-F5344CB8AC3E}">
        <p14:creationId xmlns:p14="http://schemas.microsoft.com/office/powerpoint/2010/main" val="2474762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4546"/>
                                        </p:tgtEl>
                                        <p:attrNameLst>
                                          <p:attrName>style.visibility</p:attrName>
                                        </p:attrNameLst>
                                      </p:cBhvr>
                                      <p:to>
                                        <p:strVal val="visible"/>
                                      </p:to>
                                    </p:set>
                                    <p:animEffect transition="in" filter="fade">
                                      <p:cBhvr>
                                        <p:cTn id="7" dur="2000"/>
                                        <p:tgtEl>
                                          <p:spTgt spid="364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4547">
                                            <p:bg/>
                                          </p:spTgt>
                                        </p:tgtEl>
                                        <p:attrNameLst>
                                          <p:attrName>style.visibility</p:attrName>
                                        </p:attrNameLst>
                                      </p:cBhvr>
                                      <p:to>
                                        <p:strVal val="visible"/>
                                      </p:to>
                                    </p:set>
                                    <p:animEffect transition="in" filter="wipe(left)">
                                      <p:cBhvr>
                                        <p:cTn id="12" dur="500"/>
                                        <p:tgtEl>
                                          <p:spTgt spid="364547">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4547">
                                            <p:txEl>
                                              <p:pRg st="1" end="1"/>
                                            </p:txEl>
                                          </p:spTgt>
                                        </p:tgtEl>
                                        <p:attrNameLst>
                                          <p:attrName>style.visibility</p:attrName>
                                        </p:attrNameLst>
                                      </p:cBhvr>
                                      <p:to>
                                        <p:strVal val="visible"/>
                                      </p:to>
                                    </p:set>
                                    <p:animEffect transition="in" filter="wipe(left)">
                                      <p:cBhvr>
                                        <p:cTn id="17" dur="500"/>
                                        <p:tgtEl>
                                          <p:spTgt spid="3645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4547">
                                            <p:txEl>
                                              <p:pRg st="2" end="2"/>
                                            </p:txEl>
                                          </p:spTgt>
                                        </p:tgtEl>
                                        <p:attrNameLst>
                                          <p:attrName>style.visibility</p:attrName>
                                        </p:attrNameLst>
                                      </p:cBhvr>
                                      <p:to>
                                        <p:strVal val="visible"/>
                                      </p:to>
                                    </p:set>
                                    <p:animEffect transition="in" filter="wipe(left)">
                                      <p:cBhvr>
                                        <p:cTn id="22" dur="500"/>
                                        <p:tgtEl>
                                          <p:spTgt spid="3645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4547">
                                            <p:txEl>
                                              <p:pRg st="3" end="3"/>
                                            </p:txEl>
                                          </p:spTgt>
                                        </p:tgtEl>
                                        <p:attrNameLst>
                                          <p:attrName>style.visibility</p:attrName>
                                        </p:attrNameLst>
                                      </p:cBhvr>
                                      <p:to>
                                        <p:strVal val="visible"/>
                                      </p:to>
                                    </p:set>
                                    <p:animEffect transition="in" filter="wipe(left)">
                                      <p:cBhvr>
                                        <p:cTn id="27" dur="500"/>
                                        <p:tgtEl>
                                          <p:spTgt spid="3645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4547">
                                            <p:txEl>
                                              <p:pRg st="4" end="4"/>
                                            </p:txEl>
                                          </p:spTgt>
                                        </p:tgtEl>
                                        <p:attrNameLst>
                                          <p:attrName>style.visibility</p:attrName>
                                        </p:attrNameLst>
                                      </p:cBhvr>
                                      <p:to>
                                        <p:strVal val="visible"/>
                                      </p:to>
                                    </p:set>
                                    <p:animEffect transition="in" filter="wipe(left)">
                                      <p:cBhvr>
                                        <p:cTn id="32" dur="500"/>
                                        <p:tgtEl>
                                          <p:spTgt spid="36454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64547">
                                            <p:txEl>
                                              <p:pRg st="5" end="5"/>
                                            </p:txEl>
                                          </p:spTgt>
                                        </p:tgtEl>
                                        <p:attrNameLst>
                                          <p:attrName>style.visibility</p:attrName>
                                        </p:attrNameLst>
                                      </p:cBhvr>
                                      <p:to>
                                        <p:strVal val="visible"/>
                                      </p:to>
                                    </p:set>
                                    <p:animEffect transition="in" filter="wipe(left)">
                                      <p:cBhvr>
                                        <p:cTn id="37" dur="500"/>
                                        <p:tgtEl>
                                          <p:spTgt spid="36454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64547">
                                            <p:txEl>
                                              <p:pRg st="6" end="6"/>
                                            </p:txEl>
                                          </p:spTgt>
                                        </p:tgtEl>
                                        <p:attrNameLst>
                                          <p:attrName>style.visibility</p:attrName>
                                        </p:attrNameLst>
                                      </p:cBhvr>
                                      <p:to>
                                        <p:strVal val="visible"/>
                                      </p:to>
                                    </p:set>
                                    <p:animEffect transition="in" filter="wipe(left)">
                                      <p:cBhvr>
                                        <p:cTn id="42" dur="500"/>
                                        <p:tgtEl>
                                          <p:spTgt spid="36454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64547">
                                            <p:txEl>
                                              <p:pRg st="7" end="7"/>
                                            </p:txEl>
                                          </p:spTgt>
                                        </p:tgtEl>
                                        <p:attrNameLst>
                                          <p:attrName>style.visibility</p:attrName>
                                        </p:attrNameLst>
                                      </p:cBhvr>
                                      <p:to>
                                        <p:strVal val="visible"/>
                                      </p:to>
                                    </p:set>
                                    <p:animEffect transition="in" filter="wipe(left)">
                                      <p:cBhvr>
                                        <p:cTn id="47" dur="500"/>
                                        <p:tgtEl>
                                          <p:spTgt spid="36454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64547">
                                            <p:txEl>
                                              <p:pRg st="8" end="8"/>
                                            </p:txEl>
                                          </p:spTgt>
                                        </p:tgtEl>
                                        <p:attrNameLst>
                                          <p:attrName>style.visibility</p:attrName>
                                        </p:attrNameLst>
                                      </p:cBhvr>
                                      <p:to>
                                        <p:strVal val="visible"/>
                                      </p:to>
                                    </p:set>
                                    <p:animEffect transition="in" filter="wipe(left)">
                                      <p:cBhvr>
                                        <p:cTn id="52" dur="500"/>
                                        <p:tgtEl>
                                          <p:spTgt spid="3645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6" grpId="0" animBg="1"/>
      <p:bldP spid="364547"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1371600"/>
          </a:xfrm>
          <a:gradFill rotWithShape="0">
            <a:gsLst>
              <a:gs pos="0">
                <a:srgbClr val="6666FF"/>
              </a:gs>
              <a:gs pos="100000">
                <a:srgbClr val="FFFFFF"/>
              </a:gs>
            </a:gsLst>
            <a:lin ang="2700000" scaled="1"/>
          </a:gradFill>
        </p:spPr>
        <p:txBody>
          <a:bodyPr>
            <a:normAutofit fontScale="90000"/>
          </a:bodyPr>
          <a:lstStyle/>
          <a:p>
            <a:pPr eaLnBrk="1" hangingPunct="1"/>
            <a:r>
              <a:rPr lang="sv-SE" dirty="0" smtClean="0">
                <a:solidFill>
                  <a:schemeClr val="tx1"/>
                </a:solidFill>
                <a:latin typeface="Book Antiqua" pitchFamily="18" charset="0"/>
                <a:cs typeface="Times New Roman" pitchFamily="18" charset="0"/>
              </a:rPr>
              <a:t/>
            </a:r>
            <a:br>
              <a:rPr lang="sv-SE" dirty="0" smtClean="0">
                <a:solidFill>
                  <a:schemeClr val="tx1"/>
                </a:solidFill>
                <a:latin typeface="Book Antiqua" pitchFamily="18" charset="0"/>
                <a:cs typeface="Times New Roman" pitchFamily="18" charset="0"/>
              </a:rPr>
            </a:br>
            <a:r>
              <a:rPr lang="sv-SE" dirty="0" smtClean="0">
                <a:solidFill>
                  <a:schemeClr val="tx1"/>
                </a:solidFill>
                <a:latin typeface="Book Antiqua" pitchFamily="18" charset="0"/>
                <a:cs typeface="Times New Roman" pitchFamily="18" charset="0"/>
              </a:rPr>
              <a:t> </a:t>
            </a:r>
            <a:r>
              <a:rPr lang="sv-SE" sz="4800" b="1" dirty="0" smtClean="0">
                <a:solidFill>
                  <a:srgbClr val="000066"/>
                </a:solidFill>
                <a:latin typeface="Futura Lt BT" pitchFamily="34" charset="0"/>
                <a:cs typeface="Times New Roman" pitchFamily="18" charset="0"/>
              </a:rPr>
              <a:t>Konsekvensbedömning.</a:t>
            </a:r>
            <a:br>
              <a:rPr lang="sv-SE" sz="4800" b="1" dirty="0" smtClean="0">
                <a:solidFill>
                  <a:srgbClr val="000066"/>
                </a:solidFill>
                <a:latin typeface="Futura Lt BT" pitchFamily="34" charset="0"/>
                <a:cs typeface="Times New Roman" pitchFamily="18" charset="0"/>
              </a:rPr>
            </a:br>
            <a:r>
              <a:rPr lang="sv-SE" sz="4800" b="1" dirty="0" smtClean="0">
                <a:solidFill>
                  <a:srgbClr val="000066"/>
                </a:solidFill>
                <a:latin typeface="Futura Lt BT" pitchFamily="34" charset="0"/>
                <a:cs typeface="Times New Roman" pitchFamily="18" charset="0"/>
              </a:rPr>
              <a:t>Konsekvenser för vilka?</a:t>
            </a:r>
            <a:r>
              <a:rPr lang="sv-SE" dirty="0" smtClean="0">
                <a:solidFill>
                  <a:schemeClr val="tx1"/>
                </a:solidFill>
                <a:latin typeface="New York" charset="0"/>
                <a:cs typeface="Times New Roman" pitchFamily="18" charset="0"/>
              </a:rPr>
              <a:t/>
            </a:r>
            <a:br>
              <a:rPr lang="sv-SE" dirty="0" smtClean="0">
                <a:solidFill>
                  <a:schemeClr val="tx1"/>
                </a:solidFill>
                <a:latin typeface="New York" charset="0"/>
                <a:cs typeface="Times New Roman" pitchFamily="18" charset="0"/>
              </a:rPr>
            </a:br>
            <a:endParaRPr lang="sv-SE" dirty="0" smtClean="0">
              <a:solidFill>
                <a:schemeClr val="tx1"/>
              </a:solidFill>
              <a:latin typeface="Book Antiqua" pitchFamily="18" charset="0"/>
              <a:cs typeface="Times New Roman" pitchFamily="18" charset="0"/>
            </a:endParaRPr>
          </a:p>
        </p:txBody>
      </p:sp>
      <p:sp>
        <p:nvSpPr>
          <p:cNvPr id="14339" name="Rectangle 3"/>
          <p:cNvSpPr>
            <a:spLocks noGrp="1" noChangeArrowheads="1"/>
          </p:cNvSpPr>
          <p:nvPr>
            <p:ph type="body" sz="half" idx="1"/>
          </p:nvPr>
        </p:nvSpPr>
        <p:spPr>
          <a:xfrm>
            <a:off x="0" y="1371600"/>
            <a:ext cx="4283968" cy="5486400"/>
          </a:xfrm>
          <a:gradFill rotWithShape="0">
            <a:gsLst>
              <a:gs pos="0">
                <a:srgbClr val="6666FF"/>
              </a:gs>
              <a:gs pos="100000">
                <a:srgbClr val="FFFFFF"/>
              </a:gs>
            </a:gsLst>
            <a:lin ang="2700000" scaled="1"/>
          </a:gradFill>
        </p:spPr>
        <p:txBody>
          <a:bodyPr/>
          <a:lstStyle/>
          <a:p>
            <a:pPr marL="804863" eaLnBrk="1" hangingPunct="1">
              <a:buFontTx/>
              <a:buNone/>
            </a:pPr>
            <a:endParaRPr lang="sv-SE" sz="2400" b="1" dirty="0" smtClean="0">
              <a:latin typeface="Futura Bk BT" pitchFamily="34" charset="0"/>
            </a:endParaRPr>
          </a:p>
          <a:p>
            <a:pPr marL="995363" eaLnBrk="1" hangingPunct="1">
              <a:buFontTx/>
              <a:buNone/>
            </a:pPr>
            <a:r>
              <a:rPr lang="sv-SE" sz="2400" b="1" dirty="0" smtClean="0">
                <a:latin typeface="Futura Bk BT" pitchFamily="34" charset="0"/>
              </a:rPr>
              <a:t>För ALLA </a:t>
            </a:r>
          </a:p>
          <a:p>
            <a:pPr marL="995363" eaLnBrk="1" hangingPunct="1">
              <a:buFontTx/>
              <a:buNone/>
            </a:pPr>
            <a:r>
              <a:rPr lang="sv-SE" sz="2400" b="1" dirty="0" smtClean="0">
                <a:latin typeface="Futura Bk BT" pitchFamily="34" charset="0"/>
              </a:rPr>
              <a:t>berörda – </a:t>
            </a:r>
          </a:p>
          <a:p>
            <a:pPr marL="995363" eaLnBrk="1" hangingPunct="1">
              <a:buFontTx/>
              <a:buNone/>
            </a:pPr>
            <a:r>
              <a:rPr lang="sv-SE" sz="2400" b="1" dirty="0" smtClean="0">
                <a:latin typeface="Futura Bk BT" pitchFamily="34" charset="0"/>
              </a:rPr>
              <a:t>största </a:t>
            </a:r>
          </a:p>
          <a:p>
            <a:pPr marL="995363" eaLnBrk="1" hangingPunct="1">
              <a:buFontTx/>
              <a:buNone/>
            </a:pPr>
            <a:r>
              <a:rPr lang="sv-SE" sz="2400" b="1" dirty="0" smtClean="0">
                <a:latin typeface="Futura Bk BT" pitchFamily="34" charset="0"/>
              </a:rPr>
              <a:t>möjliga </a:t>
            </a:r>
          </a:p>
          <a:p>
            <a:pPr marL="995363" eaLnBrk="1" hangingPunct="1">
              <a:buFontTx/>
              <a:buNone/>
            </a:pPr>
            <a:r>
              <a:rPr lang="sv-SE" sz="2400" b="1" dirty="0" smtClean="0">
                <a:latin typeface="Futura Bk BT" pitchFamily="34" charset="0"/>
              </a:rPr>
              <a:t>antal!</a:t>
            </a:r>
          </a:p>
          <a:p>
            <a:pPr marL="995363" eaLnBrk="1" hangingPunct="1">
              <a:buFontTx/>
              <a:buNone/>
            </a:pPr>
            <a:endParaRPr lang="sv-SE" sz="2400" b="1" dirty="0" smtClean="0">
              <a:latin typeface="Futura Bk BT" pitchFamily="34" charset="0"/>
            </a:endParaRPr>
          </a:p>
          <a:p>
            <a:pPr marL="995363" eaLnBrk="1" hangingPunct="1">
              <a:buFontTx/>
              <a:buNone/>
            </a:pPr>
            <a:r>
              <a:rPr lang="sv-SE" b="1" dirty="0" smtClean="0">
                <a:latin typeface="Futura Bk BT" pitchFamily="34" charset="0"/>
              </a:rPr>
              <a:t>UTILITARISMEN</a:t>
            </a:r>
            <a:r>
              <a:rPr lang="sv-SE" sz="3600" b="1" dirty="0" smtClean="0">
                <a:latin typeface="Futura Bk BT" pitchFamily="34" charset="0"/>
                <a:cs typeface="Times New Roman" pitchFamily="18" charset="0"/>
              </a:rPr>
              <a:t/>
            </a:r>
            <a:br>
              <a:rPr lang="sv-SE" sz="3600" b="1" dirty="0" smtClean="0">
                <a:latin typeface="Futura Bk BT" pitchFamily="34" charset="0"/>
                <a:cs typeface="Times New Roman" pitchFamily="18" charset="0"/>
              </a:rPr>
            </a:br>
            <a:endParaRPr lang="sv-SE" sz="3600" b="1" dirty="0" smtClean="0">
              <a:latin typeface="Futura Bk BT" pitchFamily="34" charset="0"/>
              <a:cs typeface="Times New Roman" pitchFamily="18" charset="0"/>
            </a:endParaRPr>
          </a:p>
        </p:txBody>
      </p:sp>
      <p:sp>
        <p:nvSpPr>
          <p:cNvPr id="14340" name="Rectangle 4"/>
          <p:cNvSpPr>
            <a:spLocks noGrp="1" noChangeArrowheads="1"/>
          </p:cNvSpPr>
          <p:nvPr>
            <p:ph type="body" sz="half" idx="2"/>
          </p:nvPr>
        </p:nvSpPr>
        <p:spPr>
          <a:xfrm>
            <a:off x="4279032" y="1371600"/>
            <a:ext cx="4864968" cy="5486400"/>
          </a:xfrm>
          <a:gradFill rotWithShape="0">
            <a:gsLst>
              <a:gs pos="0">
                <a:srgbClr val="FFFFFF"/>
              </a:gs>
              <a:gs pos="100000">
                <a:srgbClr val="6666FF"/>
              </a:gs>
            </a:gsLst>
            <a:lin ang="18900000" scaled="1"/>
          </a:gradFill>
        </p:spPr>
        <p:txBody>
          <a:bodyPr>
            <a:normAutofit/>
          </a:bodyPr>
          <a:lstStyle/>
          <a:p>
            <a:pPr eaLnBrk="1" hangingPunct="1">
              <a:lnSpc>
                <a:spcPct val="90000"/>
              </a:lnSpc>
              <a:buFontTx/>
              <a:buNone/>
            </a:pPr>
            <a:endParaRPr lang="sv-SE" sz="2400" b="1" dirty="0" smtClean="0">
              <a:latin typeface="Futura Bk BT" pitchFamily="34" charset="0"/>
              <a:cs typeface="Times New Roman" pitchFamily="18" charset="0"/>
            </a:endParaRPr>
          </a:p>
          <a:p>
            <a:pPr>
              <a:lnSpc>
                <a:spcPct val="90000"/>
              </a:lnSpc>
              <a:buNone/>
            </a:pPr>
            <a:r>
              <a:rPr lang="sv-SE" sz="2600" b="1" dirty="0" smtClean="0">
                <a:latin typeface="Futura Bk BT" pitchFamily="34" charset="0"/>
                <a:cs typeface="Times New Roman" pitchFamily="18" charset="0"/>
              </a:rPr>
              <a:t>SKADEOBSERVANS: </a:t>
            </a:r>
          </a:p>
          <a:p>
            <a:pPr>
              <a:spcBef>
                <a:spcPts val="0"/>
              </a:spcBef>
              <a:buNone/>
            </a:pPr>
            <a:r>
              <a:rPr lang="sv-SE" sz="2400" b="1" dirty="0" smtClean="0">
                <a:latin typeface="Futura Bk BT" pitchFamily="34" charset="0"/>
                <a:cs typeface="Times New Roman" pitchFamily="18" charset="0"/>
              </a:rPr>
              <a:t>Tänk särskilt på personer som    </a:t>
            </a:r>
          </a:p>
          <a:p>
            <a:pPr eaLnBrk="1" hangingPunct="1">
              <a:spcBef>
                <a:spcPts val="0"/>
              </a:spcBef>
              <a:buFontTx/>
              <a:buNone/>
            </a:pPr>
            <a:r>
              <a:rPr lang="sv-SE" sz="2400" b="1" dirty="0" smtClean="0">
                <a:latin typeface="Futura Bk BT" pitchFamily="34" charset="0"/>
                <a:cs typeface="Times New Roman" pitchFamily="18" charset="0"/>
              </a:rPr>
              <a:t>är i eller riskerar en särskilt   </a:t>
            </a:r>
          </a:p>
          <a:p>
            <a:pPr eaLnBrk="1" hangingPunct="1">
              <a:spcBef>
                <a:spcPts val="0"/>
              </a:spcBef>
              <a:buFontTx/>
              <a:buNone/>
            </a:pPr>
            <a:r>
              <a:rPr lang="sv-SE" sz="2400" b="1" dirty="0" smtClean="0">
                <a:latin typeface="Futura Bk BT" pitchFamily="34" charset="0"/>
                <a:cs typeface="Times New Roman" pitchFamily="18" charset="0"/>
              </a:rPr>
              <a:t>UTSATT SITUATION! </a:t>
            </a:r>
          </a:p>
          <a:p>
            <a:pPr eaLnBrk="1" hangingPunct="1">
              <a:spcBef>
                <a:spcPts val="0"/>
              </a:spcBef>
              <a:buFontTx/>
              <a:buNone/>
            </a:pPr>
            <a:r>
              <a:rPr lang="sv-SE" sz="2400" b="1" dirty="0" smtClean="0">
                <a:latin typeface="Futura Bk BT" pitchFamily="34" charset="0"/>
                <a:cs typeface="Times New Roman" pitchFamily="18" charset="0"/>
              </a:rPr>
              <a:t>(</a:t>
            </a:r>
            <a:r>
              <a:rPr lang="sv-SE" sz="2400" b="1" dirty="0" err="1" smtClean="0">
                <a:latin typeface="Futura Bk BT" pitchFamily="34" charset="0"/>
                <a:cs typeface="Times New Roman" pitchFamily="18" charset="0"/>
              </a:rPr>
              <a:t>jmfr</a:t>
            </a:r>
            <a:r>
              <a:rPr lang="sv-SE" sz="2400" b="1" dirty="0" smtClean="0">
                <a:latin typeface="Futura Bk BT" pitchFamily="34" charset="0"/>
                <a:cs typeface="Times New Roman" pitchFamily="18" charset="0"/>
              </a:rPr>
              <a:t> barnperspektivet)</a:t>
            </a:r>
          </a:p>
          <a:p>
            <a:pPr eaLnBrk="1" hangingPunct="1">
              <a:lnSpc>
                <a:spcPct val="90000"/>
              </a:lnSpc>
              <a:buFontTx/>
              <a:buNone/>
            </a:pPr>
            <a:endParaRPr lang="sv-SE" sz="2400" b="1" dirty="0" smtClean="0">
              <a:latin typeface="Futura Bk BT" pitchFamily="34" charset="0"/>
              <a:cs typeface="Times New Roman" pitchFamily="18" charset="0"/>
            </a:endParaRPr>
          </a:p>
          <a:p>
            <a:pPr eaLnBrk="1" hangingPunct="1">
              <a:lnSpc>
                <a:spcPct val="90000"/>
              </a:lnSpc>
              <a:buFontTx/>
              <a:buNone/>
            </a:pPr>
            <a:r>
              <a:rPr lang="sv-SE" sz="2600" b="1" dirty="0" smtClean="0">
                <a:latin typeface="Futura Bk BT" pitchFamily="34" charset="0"/>
                <a:cs typeface="Times New Roman" pitchFamily="18" charset="0"/>
              </a:rPr>
              <a:t>NÄRHETSANSVAR:</a:t>
            </a:r>
          </a:p>
          <a:p>
            <a:pPr marL="0" eaLnBrk="1" hangingPunct="1">
              <a:spcBef>
                <a:spcPts val="0"/>
              </a:spcBef>
              <a:buFontTx/>
              <a:buNone/>
            </a:pPr>
            <a:r>
              <a:rPr lang="sv-SE" sz="2400" b="1" dirty="0" smtClean="0">
                <a:latin typeface="Futura Bk BT" pitchFamily="34" charset="0"/>
                <a:cs typeface="Times New Roman" pitchFamily="18" charset="0"/>
              </a:rPr>
              <a:t>Värna om ”dina” barn och ungdomar i första hand – och privat om dina närstående!</a:t>
            </a:r>
          </a:p>
        </p:txBody>
      </p:sp>
      <p:sp>
        <p:nvSpPr>
          <p:cNvPr id="7173" name="Line 5"/>
          <p:cNvSpPr>
            <a:spLocks noChangeShapeType="1"/>
          </p:cNvSpPr>
          <p:nvPr/>
        </p:nvSpPr>
        <p:spPr bwMode="auto">
          <a:xfrm flipH="1">
            <a:off x="-838200" y="6858000"/>
            <a:ext cx="304800" cy="228600"/>
          </a:xfrm>
          <a:prstGeom prst="line">
            <a:avLst/>
          </a:prstGeom>
          <a:noFill/>
          <a:ln w="28575">
            <a:solidFill>
              <a:srgbClr val="00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v-SE"/>
          </a:p>
        </p:txBody>
      </p:sp>
      <p:sp>
        <p:nvSpPr>
          <p:cNvPr id="14342" name="AutoShape 6"/>
          <p:cNvSpPr>
            <a:spLocks noChangeArrowheads="1"/>
          </p:cNvSpPr>
          <p:nvPr/>
        </p:nvSpPr>
        <p:spPr bwMode="auto">
          <a:xfrm>
            <a:off x="2771800" y="2780928"/>
            <a:ext cx="1219200" cy="485775"/>
          </a:xfrm>
          <a:prstGeom prst="leftRightArrow">
            <a:avLst>
              <a:gd name="adj1" fmla="val 50000"/>
              <a:gd name="adj2" fmla="val 50196"/>
            </a:avLst>
          </a:prstGeom>
          <a:solidFill>
            <a:srgbClr val="6600CC"/>
          </a:solidFill>
          <a:ln w="9525">
            <a:solidFill>
              <a:schemeClr val="tx1"/>
            </a:solidFill>
            <a:miter lim="800000"/>
            <a:headEnd/>
            <a:tailEnd/>
          </a:ln>
          <a:effectLst/>
        </p:spPr>
        <p:txBody>
          <a:bodyPr wrap="none" anchor="ctr"/>
          <a:lstStyle/>
          <a:p>
            <a:endParaRPr lang="sv-SE"/>
          </a:p>
        </p:txBody>
      </p:sp>
    </p:spTree>
    <p:extLst>
      <p:ext uri="{BB962C8B-B14F-4D97-AF65-F5344CB8AC3E}">
        <p14:creationId xmlns:p14="http://schemas.microsoft.com/office/powerpoint/2010/main" val="2946927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charRg st="4294967295" end="429496729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4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40">
                                            <p:txEl>
                                              <p:charRg st="4294967295" end="429496729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P spid="14340" grpId="0" autoUpdateAnimBg="0"/>
      <p:bldP spid="1434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9144000" cy="6858000"/>
          </a:xfrm>
          <a:gradFill rotWithShape="0">
            <a:gsLst>
              <a:gs pos="0">
                <a:srgbClr val="3333CC"/>
              </a:gs>
              <a:gs pos="100000">
                <a:srgbClr val="DFDFF7"/>
              </a:gs>
            </a:gsLst>
            <a:lin ang="2700000" scaled="1"/>
          </a:gradFill>
        </p:spPr>
        <p:txBody>
          <a:bodyPr/>
          <a:lstStyle/>
          <a:p>
            <a:pPr marL="838200" lvl="0" indent="-838200" algn="l"/>
            <a:r>
              <a:rPr lang="sv-SE" sz="1200" dirty="0" smtClean="0">
                <a:latin typeface="Futura Bk BT" pitchFamily="34" charset="0"/>
                <a:cs typeface="Times New Roman" pitchFamily="18" charset="0"/>
              </a:rPr>
              <a:t>  </a:t>
            </a:r>
            <a:r>
              <a:rPr lang="sv-SE" sz="5400" dirty="0" smtClean="0">
                <a:latin typeface="Futura Bk BT" pitchFamily="34" charset="0"/>
                <a:cs typeface="Times New Roman" pitchFamily="18" charset="0"/>
              </a:rPr>
              <a:t/>
            </a:r>
            <a:br>
              <a:rPr lang="sv-SE" sz="5400" dirty="0" smtClean="0">
                <a:latin typeface="Futura Bk BT" pitchFamily="34" charset="0"/>
                <a:cs typeface="Times New Roman" pitchFamily="18" charset="0"/>
              </a:rPr>
            </a:br>
            <a:r>
              <a:rPr lang="sv-SE" sz="5400" dirty="0" smtClean="0">
                <a:latin typeface="Futura Bk BT" pitchFamily="34" charset="0"/>
                <a:cs typeface="Times New Roman" pitchFamily="18" charset="0"/>
              </a:rPr>
              <a:t>   </a:t>
            </a:r>
            <a:br>
              <a:rPr lang="sv-SE" sz="5400" dirty="0" smtClean="0">
                <a:latin typeface="Futura Bk BT" pitchFamily="34" charset="0"/>
                <a:cs typeface="Times New Roman" pitchFamily="18" charset="0"/>
              </a:rPr>
            </a:br>
            <a:r>
              <a:rPr lang="sv-SE" sz="5400" dirty="0">
                <a:latin typeface="Futura Bk BT" pitchFamily="34" charset="0"/>
                <a:cs typeface="Times New Roman" pitchFamily="18" charset="0"/>
              </a:rPr>
              <a:t/>
            </a:r>
            <a:br>
              <a:rPr lang="sv-SE" sz="5400" dirty="0">
                <a:latin typeface="Futura Bk BT" pitchFamily="34" charset="0"/>
                <a:cs typeface="Times New Roman" pitchFamily="18" charset="0"/>
              </a:rPr>
            </a:br>
            <a:r>
              <a:rPr lang="sv-SE" sz="5400" dirty="0" smtClean="0">
                <a:latin typeface="Futura Bk BT" pitchFamily="34" charset="0"/>
                <a:cs typeface="Times New Roman" pitchFamily="18" charset="0"/>
              </a:rPr>
              <a:t/>
            </a:r>
            <a:br>
              <a:rPr lang="sv-SE" sz="5400" dirty="0" smtClean="0">
                <a:latin typeface="Futura Bk BT" pitchFamily="34" charset="0"/>
                <a:cs typeface="Times New Roman" pitchFamily="18" charset="0"/>
              </a:rPr>
            </a:br>
            <a:r>
              <a:rPr lang="sv-SE" sz="5400" dirty="0">
                <a:latin typeface="Futura Bk BT" pitchFamily="34" charset="0"/>
                <a:cs typeface="Times New Roman" pitchFamily="18" charset="0"/>
              </a:rPr>
              <a:t> </a:t>
            </a:r>
            <a:r>
              <a:rPr lang="sv-SE" sz="5400" dirty="0" smtClean="0">
                <a:latin typeface="Futura Bk BT" pitchFamily="34" charset="0"/>
                <a:cs typeface="Times New Roman" pitchFamily="18" charset="0"/>
              </a:rPr>
              <a:t>          Lycka till!</a:t>
            </a:r>
            <a:r>
              <a:rPr lang="sv-SE" sz="5400" dirty="0" smtClean="0"/>
              <a:t/>
            </a:r>
            <a:br>
              <a:rPr lang="sv-SE" sz="5400" dirty="0" smtClean="0"/>
            </a:br>
            <a:r>
              <a:rPr lang="sv-SE" sz="5400" dirty="0"/>
              <a:t/>
            </a:r>
            <a:br>
              <a:rPr lang="sv-SE" sz="5400" dirty="0"/>
            </a:br>
            <a:r>
              <a:rPr lang="sv-SE" sz="5400" dirty="0" smtClean="0">
                <a:latin typeface="Futura Bk BT" pitchFamily="34" charset="0"/>
              </a:rPr>
              <a:t> </a:t>
            </a:r>
            <a:br>
              <a:rPr lang="sv-SE" sz="5400" dirty="0" smtClean="0">
                <a:latin typeface="Futura Bk BT" pitchFamily="34" charset="0"/>
              </a:rPr>
            </a:br>
            <a:endParaRPr lang="sv-SE" sz="5400" dirty="0" smtClean="0">
              <a:latin typeface="Futura Bk BT" pitchFamily="34" charset="0"/>
            </a:endParaRPr>
          </a:p>
        </p:txBody>
      </p:sp>
      <p:sp>
        <p:nvSpPr>
          <p:cNvPr id="143363" name="Rectangle 3"/>
          <p:cNvSpPr>
            <a:spLocks noGrp="1" noChangeArrowheads="1"/>
          </p:cNvSpPr>
          <p:nvPr>
            <p:ph type="subTitle" idx="1"/>
          </p:nvPr>
        </p:nvSpPr>
        <p:spPr>
          <a:xfrm>
            <a:off x="1371600" y="7010400"/>
            <a:ext cx="6400800" cy="76200"/>
          </a:xfrm>
        </p:spPr>
        <p:txBody>
          <a:bodyPr>
            <a:normAutofit fontScale="25000" lnSpcReduction="20000"/>
          </a:bodyPr>
          <a:lstStyle/>
          <a:p>
            <a:pPr>
              <a:defRPr/>
            </a:pPr>
            <a:endParaRPr lang="sv-SE"/>
          </a:p>
        </p:txBody>
      </p:sp>
    </p:spTree>
    <p:extLst>
      <p:ext uri="{BB962C8B-B14F-4D97-AF65-F5344CB8AC3E}">
        <p14:creationId xmlns:p14="http://schemas.microsoft.com/office/powerpoint/2010/main" val="3314706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1026"/>
          <p:cNvSpPr>
            <a:spLocks noGrp="1" noChangeArrowheads="1"/>
          </p:cNvSpPr>
          <p:nvPr>
            <p:ph type="title"/>
          </p:nvPr>
        </p:nvSpPr>
        <p:spPr>
          <a:xfrm>
            <a:off x="0" y="0"/>
            <a:ext cx="9144000" cy="981075"/>
          </a:xfrm>
          <a:gradFill rotWithShape="0">
            <a:gsLst>
              <a:gs pos="0">
                <a:srgbClr val="FFFFFF"/>
              </a:gs>
              <a:gs pos="100000">
                <a:srgbClr val="3333FF"/>
              </a:gs>
            </a:gsLst>
            <a:lin ang="18900000" scaled="1"/>
          </a:gradFill>
        </p:spPr>
        <p:txBody>
          <a:bodyPr>
            <a:normAutofit/>
          </a:bodyPr>
          <a:lstStyle/>
          <a:p>
            <a:pPr eaLnBrk="1" hangingPunct="1"/>
            <a:r>
              <a:rPr lang="sv-SE" altLang="sv-SE" sz="4000" dirty="0">
                <a:latin typeface="Futura Bk BT" pitchFamily="34" charset="0"/>
                <a:cs typeface="Times New Roman" pitchFamily="18" charset="0"/>
              </a:rPr>
              <a:t>E</a:t>
            </a:r>
            <a:r>
              <a:rPr lang="sv-SE" altLang="sv-SE" sz="4000" dirty="0" smtClean="0">
                <a:latin typeface="Futura Bk BT" pitchFamily="34" charset="0"/>
                <a:cs typeface="Times New Roman" pitchFamily="18" charset="0"/>
              </a:rPr>
              <a:t>rfarenheter av uppdraget</a:t>
            </a:r>
            <a:endParaRPr lang="sv-SE" altLang="sv-SE" sz="4000" dirty="0" smtClean="0">
              <a:solidFill>
                <a:schemeClr val="tx1"/>
              </a:solidFill>
              <a:latin typeface="Futura Lt BT" pitchFamily="34" charset="0"/>
              <a:cs typeface="Times New Roman" pitchFamily="18" charset="0"/>
            </a:endParaRPr>
          </a:p>
        </p:txBody>
      </p:sp>
      <p:sp>
        <p:nvSpPr>
          <p:cNvPr id="339971" name="Rectangle 1027"/>
          <p:cNvSpPr>
            <a:spLocks noGrp="1" noChangeArrowheads="1"/>
          </p:cNvSpPr>
          <p:nvPr>
            <p:ph type="body" idx="4294967295"/>
          </p:nvPr>
        </p:nvSpPr>
        <p:spPr>
          <a:xfrm>
            <a:off x="0" y="981075"/>
            <a:ext cx="9144000" cy="5876925"/>
          </a:xfrm>
          <a:prstGeom prst="rect">
            <a:avLst/>
          </a:prstGeom>
          <a:gradFill rotWithShape="0">
            <a:gsLst>
              <a:gs pos="0">
                <a:srgbClr val="FFFFFF"/>
              </a:gs>
              <a:gs pos="100000">
                <a:srgbClr val="6666FF"/>
              </a:gs>
            </a:gsLst>
            <a:lin ang="18900000" scaled="1"/>
          </a:gradFill>
          <a:extLst>
            <a:ext uri="{91240B29-F687-4F45-9708-019B960494DF}">
              <a14:hiddenLine xmlns:a14="http://schemas.microsoft.com/office/drawing/2010/main" w="9525">
                <a:solidFill>
                  <a:schemeClr val="bg1"/>
                </a:solidFill>
                <a:miter lim="800000"/>
                <a:headEnd/>
                <a:tailEnd/>
              </a14:hiddenLine>
            </a:ext>
          </a:extLst>
        </p:spPr>
        <p:txBody>
          <a:bodyPr>
            <a:normAutofit/>
          </a:bodyPr>
          <a:lstStyle/>
          <a:p>
            <a:pPr eaLnBrk="1" hangingPunct="1">
              <a:lnSpc>
                <a:spcPct val="80000"/>
              </a:lnSpc>
              <a:buFontTx/>
              <a:buNone/>
            </a:pPr>
            <a:r>
              <a:rPr lang="sv-SE" altLang="sv-SE" sz="800" dirty="0" smtClean="0">
                <a:latin typeface="Futura Bk BT" panose="020B0502020204020303" pitchFamily="34" charset="0"/>
                <a:cs typeface="Times New Roman" pitchFamily="18" charset="0"/>
              </a:rPr>
              <a:t>  </a:t>
            </a:r>
          </a:p>
          <a:p>
            <a:pPr marL="514350" indent="-514350" eaLnBrk="1" hangingPunct="1">
              <a:lnSpc>
                <a:spcPct val="80000"/>
              </a:lnSpc>
              <a:buFontTx/>
              <a:buAutoNum type="arabicPeriod"/>
            </a:pPr>
            <a:r>
              <a:rPr lang="sv-SE" altLang="sv-SE" dirty="0" smtClean="0">
                <a:latin typeface="Futura Bk BT" panose="020B0502020204020303" pitchFamily="34" charset="0"/>
                <a:cs typeface="Times New Roman" pitchFamily="18" charset="0"/>
              </a:rPr>
              <a:t>Har ni haft träffar (t ex vid arbetsplatsträffar) då ni lett samtal om – och börjat implementera – den etiska koden? Vilka erfarenheter och frågor har detta lett till? </a:t>
            </a:r>
          </a:p>
          <a:p>
            <a:pPr marL="514350" indent="-514350" eaLnBrk="1" hangingPunct="1">
              <a:lnSpc>
                <a:spcPct val="80000"/>
              </a:lnSpc>
              <a:buFontTx/>
              <a:buAutoNum type="arabicPeriod"/>
            </a:pPr>
            <a:r>
              <a:rPr lang="sv-SE" altLang="sv-SE" dirty="0" smtClean="0">
                <a:latin typeface="Futura Bk BT" panose="020B0502020204020303" pitchFamily="34" charset="0"/>
                <a:cs typeface="Times New Roman" pitchFamily="18" charset="0"/>
              </a:rPr>
              <a:t>Har ni fått frågor om etiska problem i den egna verksamheten? </a:t>
            </a:r>
          </a:p>
          <a:p>
            <a:pPr marL="514350" indent="-514350">
              <a:lnSpc>
                <a:spcPct val="80000"/>
              </a:lnSpc>
              <a:buFontTx/>
              <a:buAutoNum type="arabicPeriod"/>
            </a:pPr>
            <a:r>
              <a:rPr lang="sv-SE" altLang="sv-SE" dirty="0" smtClean="0">
                <a:latin typeface="Futura Bk BT" panose="020B0502020204020303" pitchFamily="34" charset="0"/>
                <a:cs typeface="Times New Roman" pitchFamily="18" charset="0"/>
              </a:rPr>
              <a:t>Har ni själva uppmärksammat nya etiska problem i arbetet?</a:t>
            </a:r>
          </a:p>
        </p:txBody>
      </p:sp>
    </p:spTree>
    <p:extLst>
      <p:ext uri="{BB962C8B-B14F-4D97-AF65-F5344CB8AC3E}">
        <p14:creationId xmlns:p14="http://schemas.microsoft.com/office/powerpoint/2010/main" val="83524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Effect transition="in" filter="wipe(left)">
                                      <p:cBhvr>
                                        <p:cTn id="7" dur="500"/>
                                        <p:tgtEl>
                                          <p:spTgt spid="339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9971">
                                            <p:txEl>
                                              <p:pRg st="1" end="1"/>
                                            </p:txEl>
                                          </p:spTgt>
                                        </p:tgtEl>
                                        <p:attrNameLst>
                                          <p:attrName>style.visibility</p:attrName>
                                        </p:attrNameLst>
                                      </p:cBhvr>
                                      <p:to>
                                        <p:strVal val="visible"/>
                                      </p:to>
                                    </p:set>
                                    <p:animEffect transition="in" filter="wipe(left)">
                                      <p:cBhvr>
                                        <p:cTn id="12" dur="500"/>
                                        <p:tgtEl>
                                          <p:spTgt spid="3399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9971">
                                            <p:txEl>
                                              <p:pRg st="2" end="2"/>
                                            </p:txEl>
                                          </p:spTgt>
                                        </p:tgtEl>
                                        <p:attrNameLst>
                                          <p:attrName>style.visibility</p:attrName>
                                        </p:attrNameLst>
                                      </p:cBhvr>
                                      <p:to>
                                        <p:strVal val="visible"/>
                                      </p:to>
                                    </p:set>
                                    <p:animEffect transition="in" filter="wipe(left)">
                                      <p:cBhvr>
                                        <p:cTn id="17" dur="500"/>
                                        <p:tgtEl>
                                          <p:spTgt spid="3399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9971">
                                            <p:txEl>
                                              <p:pRg st="3" end="3"/>
                                            </p:txEl>
                                          </p:spTgt>
                                        </p:tgtEl>
                                        <p:attrNameLst>
                                          <p:attrName>style.visibility</p:attrName>
                                        </p:attrNameLst>
                                      </p:cBhvr>
                                      <p:to>
                                        <p:strVal val="visible"/>
                                      </p:to>
                                    </p:set>
                                    <p:animEffect transition="in" filter="wipe(left)">
                                      <p:cBhvr>
                                        <p:cTn id="22" dur="500"/>
                                        <p:tgtEl>
                                          <p:spTgt spid="3399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1026"/>
          <p:cNvSpPr>
            <a:spLocks noGrp="1" noChangeArrowheads="1"/>
          </p:cNvSpPr>
          <p:nvPr>
            <p:ph type="title"/>
          </p:nvPr>
        </p:nvSpPr>
        <p:spPr>
          <a:xfrm>
            <a:off x="0" y="1"/>
            <a:ext cx="9144000" cy="692696"/>
          </a:xfrm>
          <a:gradFill rotWithShape="0">
            <a:gsLst>
              <a:gs pos="0">
                <a:srgbClr val="FFFFFF"/>
              </a:gs>
              <a:gs pos="100000">
                <a:srgbClr val="3333FF"/>
              </a:gs>
            </a:gsLst>
            <a:lin ang="18900000" scaled="1"/>
          </a:gradFill>
        </p:spPr>
        <p:txBody>
          <a:bodyPr>
            <a:normAutofit fontScale="90000"/>
          </a:bodyPr>
          <a:lstStyle/>
          <a:p>
            <a:pPr eaLnBrk="1" hangingPunct="1"/>
            <a:r>
              <a:rPr lang="sv-SE" altLang="sv-SE" sz="4000" dirty="0" smtClean="0">
                <a:latin typeface="Futura Bk BT" pitchFamily="34" charset="0"/>
                <a:cs typeface="Times New Roman" pitchFamily="18" charset="0"/>
              </a:rPr>
              <a:t>Om att leda diskussioner (delvis repetition)</a:t>
            </a:r>
            <a:endParaRPr lang="sv-SE" altLang="sv-SE" sz="4000" dirty="0" smtClean="0">
              <a:solidFill>
                <a:schemeClr val="tx1"/>
              </a:solidFill>
              <a:latin typeface="Futura Lt BT" pitchFamily="34" charset="0"/>
              <a:cs typeface="Times New Roman" pitchFamily="18" charset="0"/>
            </a:endParaRPr>
          </a:p>
        </p:txBody>
      </p:sp>
      <p:sp>
        <p:nvSpPr>
          <p:cNvPr id="339971" name="Rectangle 1027"/>
          <p:cNvSpPr>
            <a:spLocks noGrp="1" noChangeArrowheads="1"/>
          </p:cNvSpPr>
          <p:nvPr>
            <p:ph type="body" idx="4294967295"/>
          </p:nvPr>
        </p:nvSpPr>
        <p:spPr>
          <a:xfrm>
            <a:off x="0" y="692697"/>
            <a:ext cx="9144000" cy="6165304"/>
          </a:xfrm>
          <a:prstGeom prst="rect">
            <a:avLst/>
          </a:prstGeom>
          <a:gradFill rotWithShape="0">
            <a:gsLst>
              <a:gs pos="0">
                <a:srgbClr val="FFFFFF"/>
              </a:gs>
              <a:gs pos="100000">
                <a:srgbClr val="6666FF"/>
              </a:gs>
            </a:gsLst>
            <a:lin ang="18900000" scaled="1"/>
          </a:gradFill>
          <a:extLst>
            <a:ext uri="{91240B29-F687-4F45-9708-019B960494DF}">
              <a14:hiddenLine xmlns:a14="http://schemas.microsoft.com/office/drawing/2010/main" w="9525">
                <a:solidFill>
                  <a:schemeClr val="bg1"/>
                </a:solidFill>
                <a:miter lim="800000"/>
                <a:headEnd/>
                <a:tailEnd/>
              </a14:hiddenLine>
            </a:ext>
          </a:extLst>
        </p:spPr>
        <p:txBody>
          <a:bodyPr>
            <a:normAutofit fontScale="92500" lnSpcReduction="20000"/>
          </a:bodyPr>
          <a:lstStyle/>
          <a:p>
            <a:pPr eaLnBrk="1" hangingPunct="1">
              <a:lnSpc>
                <a:spcPct val="80000"/>
              </a:lnSpc>
              <a:buFontTx/>
              <a:buNone/>
            </a:pPr>
            <a:r>
              <a:rPr lang="sv-SE" altLang="sv-SE" sz="800" dirty="0" smtClean="0">
                <a:latin typeface="Futura Bk BT" panose="020B0502020204020303" pitchFamily="34" charset="0"/>
                <a:cs typeface="Times New Roman" pitchFamily="18" charset="0"/>
              </a:rPr>
              <a:t>  </a:t>
            </a:r>
          </a:p>
          <a:p>
            <a:pPr marL="514350" indent="-514350">
              <a:buAutoNum type="arabicPeriod"/>
            </a:pPr>
            <a:r>
              <a:rPr lang="sv-SE" sz="2800" dirty="0" smtClean="0">
                <a:latin typeface="Futura Bk BT" panose="020B0502020204020303" pitchFamily="34" charset="0"/>
              </a:rPr>
              <a:t>Planera uppdraget med chefen så att det blir återkommande tillfällen med etikdiskussioner. (</a:t>
            </a:r>
            <a:r>
              <a:rPr lang="sv-SE" sz="2800" dirty="0">
                <a:latin typeface="Futura Bk BT" panose="020B0502020204020303" pitchFamily="34" charset="0"/>
              </a:rPr>
              <a:t>I</a:t>
            </a:r>
            <a:r>
              <a:rPr lang="sv-SE" sz="2800" dirty="0" smtClean="0">
                <a:latin typeface="Futura Bk BT" panose="020B0502020204020303" pitchFamily="34" charset="0"/>
              </a:rPr>
              <a:t>nte bli på eventuell ”</a:t>
            </a:r>
            <a:r>
              <a:rPr lang="sv-SE" sz="2800" dirty="0" err="1" smtClean="0">
                <a:latin typeface="Futura Bk BT" panose="020B0502020204020303" pitchFamily="34" charset="0"/>
              </a:rPr>
              <a:t>resttid</a:t>
            </a:r>
            <a:r>
              <a:rPr lang="sv-SE" sz="2800" dirty="0" smtClean="0">
                <a:latin typeface="Futura Bk BT" panose="020B0502020204020303" pitchFamily="34" charset="0"/>
              </a:rPr>
              <a:t>” vid </a:t>
            </a:r>
            <a:r>
              <a:rPr lang="sv-SE" sz="2800" dirty="0" err="1" smtClean="0">
                <a:latin typeface="Futura Bk BT" panose="020B0502020204020303" pitchFamily="34" charset="0"/>
              </a:rPr>
              <a:t>apt</a:t>
            </a:r>
            <a:r>
              <a:rPr lang="sv-SE" sz="2800" dirty="0" smtClean="0">
                <a:latin typeface="Futura Bk BT" panose="020B0502020204020303" pitchFamily="34" charset="0"/>
              </a:rPr>
              <a:t>.)</a:t>
            </a:r>
          </a:p>
          <a:p>
            <a:pPr marL="514350" indent="-514350">
              <a:buAutoNum type="arabicPeriod"/>
            </a:pPr>
            <a:r>
              <a:rPr lang="sv-SE" sz="2800" dirty="0" smtClean="0">
                <a:latin typeface="Futura Bk BT" panose="020B0502020204020303" pitchFamily="34" charset="0"/>
              </a:rPr>
              <a:t>Välj ut en eller flera fallbeskrivningar per tillfälle. När det blir aktuellt: Ta upp problem i den egna verksamheten.</a:t>
            </a:r>
          </a:p>
          <a:p>
            <a:pPr marL="514350" indent="-514350">
              <a:buAutoNum type="arabicPeriod"/>
            </a:pPr>
            <a:r>
              <a:rPr lang="sv-SE" sz="2800" dirty="0" smtClean="0">
                <a:latin typeface="Futura Bk BT" panose="020B0502020204020303" pitchFamily="34" charset="0"/>
              </a:rPr>
              <a:t>Diskutera också de principiella delarna i den etiska koden. Gå igenom några punkter åt gången och diskutera vad de innebär och om vi tillämpar dem nu. </a:t>
            </a:r>
          </a:p>
          <a:p>
            <a:pPr marL="514350" indent="-514350">
              <a:buAutoNum type="arabicPeriod"/>
            </a:pPr>
            <a:r>
              <a:rPr lang="sv-SE" sz="2800" dirty="0" smtClean="0">
                <a:latin typeface="Futura Bk BT" panose="020B0502020204020303" pitchFamily="34" charset="0"/>
              </a:rPr>
              <a:t>Håll </a:t>
            </a:r>
            <a:r>
              <a:rPr lang="sv-SE" sz="2800" dirty="0">
                <a:latin typeface="Futura Bk BT" panose="020B0502020204020303" pitchFamily="34" charset="0"/>
              </a:rPr>
              <a:t>tiden: Börja och sluta i </a:t>
            </a:r>
            <a:r>
              <a:rPr lang="sv-SE" sz="2800" dirty="0" smtClean="0">
                <a:latin typeface="Futura Bk BT" panose="020B0502020204020303" pitchFamily="34" charset="0"/>
              </a:rPr>
              <a:t>tid enligt planeringen. </a:t>
            </a:r>
            <a:r>
              <a:rPr lang="sv-SE" sz="2800" dirty="0">
                <a:latin typeface="Futura Bk BT" panose="020B0502020204020303" pitchFamily="34" charset="0"/>
              </a:rPr>
              <a:t/>
            </a:r>
            <a:br>
              <a:rPr lang="sv-SE" sz="2800" dirty="0">
                <a:latin typeface="Futura Bk BT" panose="020B0502020204020303" pitchFamily="34" charset="0"/>
              </a:rPr>
            </a:br>
            <a:r>
              <a:rPr lang="sv-SE" sz="2800" dirty="0" smtClean="0">
                <a:latin typeface="Futura Bk BT" panose="020B0502020204020303" pitchFamily="34" charset="0"/>
              </a:rPr>
              <a:t>Placera </a:t>
            </a:r>
            <a:r>
              <a:rPr lang="sv-SE" sz="2800" dirty="0">
                <a:latin typeface="Futura Bk BT" panose="020B0502020204020303" pitchFamily="34" charset="0"/>
              </a:rPr>
              <a:t>dig så att du är synlig för </a:t>
            </a:r>
            <a:r>
              <a:rPr lang="sv-SE" sz="2800" dirty="0" smtClean="0">
                <a:latin typeface="Futura Bk BT" panose="020B0502020204020303" pitchFamily="34" charset="0"/>
              </a:rPr>
              <a:t>gruppen och se också till </a:t>
            </a:r>
            <a:r>
              <a:rPr lang="sv-SE" sz="2800" dirty="0">
                <a:latin typeface="Futura Bk BT" panose="020B0502020204020303" pitchFamily="34" charset="0"/>
              </a:rPr>
              <a:t/>
            </a:r>
            <a:br>
              <a:rPr lang="sv-SE" sz="2800" dirty="0">
                <a:latin typeface="Futura Bk BT" panose="020B0502020204020303" pitchFamily="34" charset="0"/>
              </a:rPr>
            </a:br>
            <a:r>
              <a:rPr lang="sv-SE" sz="2800" dirty="0" smtClean="0">
                <a:latin typeface="Futura Bk BT" panose="020B0502020204020303" pitchFamily="34" charset="0"/>
              </a:rPr>
              <a:t>att </a:t>
            </a:r>
            <a:r>
              <a:rPr lang="sv-SE" sz="2800" dirty="0">
                <a:latin typeface="Futura Bk BT" panose="020B0502020204020303" pitchFamily="34" charset="0"/>
              </a:rPr>
              <a:t>alla ser </a:t>
            </a:r>
            <a:r>
              <a:rPr lang="sv-SE" sz="2800" dirty="0" smtClean="0">
                <a:latin typeface="Futura Bk BT" panose="020B0502020204020303" pitchFamily="34" charset="0"/>
              </a:rPr>
              <a:t>varandra. (Ta gärna bort tomma stolar!)</a:t>
            </a:r>
          </a:p>
          <a:p>
            <a:pPr marL="514350" indent="-514350">
              <a:buAutoNum type="arabicPeriod"/>
            </a:pPr>
            <a:r>
              <a:rPr lang="sv-SE" sz="2800" dirty="0" smtClean="0">
                <a:latin typeface="Futura Bk BT" panose="020B0502020204020303" pitchFamily="34" charset="0"/>
              </a:rPr>
              <a:t>Fördela </a:t>
            </a:r>
            <a:r>
              <a:rPr lang="sv-SE" sz="2800" dirty="0">
                <a:latin typeface="Futura Bk BT" panose="020B0502020204020303" pitchFamily="34" charset="0"/>
              </a:rPr>
              <a:t>ordet! Gå ibland laget </a:t>
            </a:r>
            <a:r>
              <a:rPr lang="sv-SE" sz="2800" dirty="0" smtClean="0">
                <a:latin typeface="Futura Bk BT" panose="020B0502020204020303" pitchFamily="34" charset="0"/>
              </a:rPr>
              <a:t>runt! Hur </a:t>
            </a:r>
            <a:r>
              <a:rPr lang="sv-SE" sz="2800" dirty="0">
                <a:latin typeface="Futura Bk BT" panose="020B0502020204020303" pitchFamily="34" charset="0"/>
              </a:rPr>
              <a:t>hantera personer som talar för mycket – och gör att andra </a:t>
            </a:r>
            <a:r>
              <a:rPr lang="sv-SE" sz="2800" dirty="0" smtClean="0">
                <a:latin typeface="Futura Bk BT" panose="020B0502020204020303" pitchFamily="34" charset="0"/>
              </a:rPr>
              <a:t>tystnar?</a:t>
            </a:r>
          </a:p>
          <a:p>
            <a:pPr marL="514350" indent="-514350">
              <a:buAutoNum type="arabicPeriod"/>
            </a:pPr>
            <a:r>
              <a:rPr lang="sv-SE" sz="2800" dirty="0" smtClean="0">
                <a:latin typeface="Futura Bk BT" panose="020B0502020204020303" pitchFamily="34" charset="0"/>
              </a:rPr>
              <a:t>Du </a:t>
            </a:r>
            <a:r>
              <a:rPr lang="sv-SE" sz="2800" dirty="0">
                <a:latin typeface="Futura Bk BT" panose="020B0502020204020303" pitchFamily="34" charset="0"/>
              </a:rPr>
              <a:t>behöver inte ha </a:t>
            </a:r>
            <a:r>
              <a:rPr lang="sv-SE" sz="2800" dirty="0" smtClean="0">
                <a:latin typeface="Futura Bk BT" panose="020B0502020204020303" pitchFamily="34" charset="0"/>
              </a:rPr>
              <a:t>säkra svar och diskussionen behöver inte leda till enighet! </a:t>
            </a:r>
            <a:endParaRPr lang="sv-SE" sz="2800" dirty="0">
              <a:latin typeface="Futura Bk BT" panose="020B0502020204020303" pitchFamily="34" charset="0"/>
            </a:endParaRPr>
          </a:p>
          <a:p>
            <a:pPr marL="514350" indent="-514350">
              <a:buAutoNum type="arabicPeriod"/>
            </a:pPr>
            <a:r>
              <a:rPr lang="sv-SE" sz="2800" dirty="0" smtClean="0">
                <a:latin typeface="Futura Bk BT" panose="020B0502020204020303" pitchFamily="34" charset="0"/>
              </a:rPr>
              <a:t>Summera och ange vad nästa samling handlar om! </a:t>
            </a:r>
            <a:endParaRPr lang="sv-SE" sz="2800" dirty="0">
              <a:latin typeface="Futura Bk BT" panose="020B0502020204020303" pitchFamily="34" charset="0"/>
            </a:endParaRPr>
          </a:p>
        </p:txBody>
      </p:sp>
    </p:spTree>
    <p:extLst>
      <p:ext uri="{BB962C8B-B14F-4D97-AF65-F5344CB8AC3E}">
        <p14:creationId xmlns:p14="http://schemas.microsoft.com/office/powerpoint/2010/main" val="1745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9971">
                                            <p:txEl>
                                              <p:pRg st="0" end="0"/>
                                            </p:txEl>
                                          </p:spTgt>
                                        </p:tgtEl>
                                        <p:attrNameLst>
                                          <p:attrName>style.visibility</p:attrName>
                                        </p:attrNameLst>
                                      </p:cBhvr>
                                      <p:to>
                                        <p:strVal val="visible"/>
                                      </p:to>
                                    </p:set>
                                    <p:animEffect transition="in" filter="wipe(left)">
                                      <p:cBhvr>
                                        <p:cTn id="7" dur="500"/>
                                        <p:tgtEl>
                                          <p:spTgt spid="339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9971">
                                            <p:txEl>
                                              <p:pRg st="1" end="1"/>
                                            </p:txEl>
                                          </p:spTgt>
                                        </p:tgtEl>
                                        <p:attrNameLst>
                                          <p:attrName>style.visibility</p:attrName>
                                        </p:attrNameLst>
                                      </p:cBhvr>
                                      <p:to>
                                        <p:strVal val="visible"/>
                                      </p:to>
                                    </p:set>
                                    <p:animEffect transition="in" filter="wipe(left)">
                                      <p:cBhvr>
                                        <p:cTn id="12" dur="500"/>
                                        <p:tgtEl>
                                          <p:spTgt spid="3399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9971">
                                            <p:txEl>
                                              <p:pRg st="2" end="2"/>
                                            </p:txEl>
                                          </p:spTgt>
                                        </p:tgtEl>
                                        <p:attrNameLst>
                                          <p:attrName>style.visibility</p:attrName>
                                        </p:attrNameLst>
                                      </p:cBhvr>
                                      <p:to>
                                        <p:strVal val="visible"/>
                                      </p:to>
                                    </p:set>
                                    <p:animEffect transition="in" filter="wipe(left)">
                                      <p:cBhvr>
                                        <p:cTn id="17" dur="500"/>
                                        <p:tgtEl>
                                          <p:spTgt spid="3399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9971">
                                            <p:txEl>
                                              <p:pRg st="3" end="3"/>
                                            </p:txEl>
                                          </p:spTgt>
                                        </p:tgtEl>
                                        <p:attrNameLst>
                                          <p:attrName>style.visibility</p:attrName>
                                        </p:attrNameLst>
                                      </p:cBhvr>
                                      <p:to>
                                        <p:strVal val="visible"/>
                                      </p:to>
                                    </p:set>
                                    <p:animEffect transition="in" filter="wipe(left)">
                                      <p:cBhvr>
                                        <p:cTn id="22" dur="500"/>
                                        <p:tgtEl>
                                          <p:spTgt spid="3399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9971">
                                            <p:txEl>
                                              <p:pRg st="4" end="4"/>
                                            </p:txEl>
                                          </p:spTgt>
                                        </p:tgtEl>
                                        <p:attrNameLst>
                                          <p:attrName>style.visibility</p:attrName>
                                        </p:attrNameLst>
                                      </p:cBhvr>
                                      <p:to>
                                        <p:strVal val="visible"/>
                                      </p:to>
                                    </p:set>
                                    <p:animEffect transition="in" filter="wipe(left)">
                                      <p:cBhvr>
                                        <p:cTn id="27" dur="500"/>
                                        <p:tgtEl>
                                          <p:spTgt spid="3399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39971">
                                            <p:txEl>
                                              <p:pRg st="5" end="5"/>
                                            </p:txEl>
                                          </p:spTgt>
                                        </p:tgtEl>
                                        <p:attrNameLst>
                                          <p:attrName>style.visibility</p:attrName>
                                        </p:attrNameLst>
                                      </p:cBhvr>
                                      <p:to>
                                        <p:strVal val="visible"/>
                                      </p:to>
                                    </p:set>
                                    <p:animEffect transition="in" filter="wipe(left)">
                                      <p:cBhvr>
                                        <p:cTn id="32" dur="500"/>
                                        <p:tgtEl>
                                          <p:spTgt spid="3399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39971">
                                            <p:txEl>
                                              <p:pRg st="6" end="6"/>
                                            </p:txEl>
                                          </p:spTgt>
                                        </p:tgtEl>
                                        <p:attrNameLst>
                                          <p:attrName>style.visibility</p:attrName>
                                        </p:attrNameLst>
                                      </p:cBhvr>
                                      <p:to>
                                        <p:strVal val="visible"/>
                                      </p:to>
                                    </p:set>
                                    <p:animEffect transition="in" filter="wipe(left)">
                                      <p:cBhvr>
                                        <p:cTn id="37" dur="500"/>
                                        <p:tgtEl>
                                          <p:spTgt spid="3399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39971">
                                            <p:txEl>
                                              <p:pRg st="7" end="7"/>
                                            </p:txEl>
                                          </p:spTgt>
                                        </p:tgtEl>
                                        <p:attrNameLst>
                                          <p:attrName>style.visibility</p:attrName>
                                        </p:attrNameLst>
                                      </p:cBhvr>
                                      <p:to>
                                        <p:strVal val="visible"/>
                                      </p:to>
                                    </p:set>
                                    <p:animEffect transition="in" filter="wipe(left)">
                                      <p:cBhvr>
                                        <p:cTn id="42" dur="500"/>
                                        <p:tgtEl>
                                          <p:spTgt spid="3399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9144000" cy="6858000"/>
          </a:xfrm>
          <a:gradFill rotWithShape="0">
            <a:gsLst>
              <a:gs pos="0">
                <a:srgbClr val="3333CC"/>
              </a:gs>
              <a:gs pos="100000">
                <a:srgbClr val="DFDFF7"/>
              </a:gs>
            </a:gsLst>
            <a:lin ang="2700000" scaled="1"/>
          </a:gradFill>
        </p:spPr>
        <p:txBody>
          <a:bodyPr>
            <a:normAutofit/>
          </a:bodyPr>
          <a:lstStyle/>
          <a:p>
            <a:pPr marL="838200" lvl="0" indent="-838200" algn="l"/>
            <a:r>
              <a:rPr lang="sv-SE" sz="1200" dirty="0" smtClean="0">
                <a:latin typeface="Futura Bk BT" pitchFamily="34" charset="0"/>
                <a:cs typeface="Times New Roman" pitchFamily="18" charset="0"/>
              </a:rPr>
              <a:t>  </a:t>
            </a:r>
            <a:br>
              <a:rPr lang="sv-SE" sz="1200" dirty="0" smtClean="0">
                <a:latin typeface="Futura Bk BT" pitchFamily="34" charset="0"/>
                <a:cs typeface="Times New Roman" pitchFamily="18" charset="0"/>
              </a:rPr>
            </a:br>
            <a:r>
              <a:rPr lang="sv-SE" sz="1200" dirty="0">
                <a:latin typeface="Futura Bk BT" pitchFamily="34" charset="0"/>
                <a:cs typeface="Times New Roman" pitchFamily="18" charset="0"/>
              </a:rPr>
              <a:t/>
            </a:r>
            <a:br>
              <a:rPr lang="sv-SE" sz="1200" dirty="0">
                <a:latin typeface="Futura Bk BT" pitchFamily="34" charset="0"/>
                <a:cs typeface="Times New Roman" pitchFamily="18" charset="0"/>
              </a:rPr>
            </a:br>
            <a:r>
              <a:rPr lang="sv-SE" sz="1200" dirty="0">
                <a:latin typeface="Futura Bk BT" pitchFamily="34" charset="0"/>
                <a:cs typeface="Times New Roman" pitchFamily="18" charset="0"/>
              </a:rPr>
              <a:t/>
            </a:r>
            <a:br>
              <a:rPr lang="sv-SE" sz="1200" dirty="0">
                <a:latin typeface="Futura Bk BT" pitchFamily="34" charset="0"/>
                <a:cs typeface="Times New Roman" pitchFamily="18" charset="0"/>
              </a:rPr>
            </a:br>
            <a:r>
              <a:rPr lang="sv-SE" sz="1200" dirty="0" smtClean="0">
                <a:latin typeface="Futura Bk BT" pitchFamily="34" charset="0"/>
                <a:cs typeface="Times New Roman" pitchFamily="18" charset="0"/>
              </a:rPr>
              <a:t/>
            </a:r>
            <a:br>
              <a:rPr lang="sv-SE" sz="1200" dirty="0" smtClean="0">
                <a:latin typeface="Futura Bk BT" pitchFamily="34" charset="0"/>
                <a:cs typeface="Times New Roman" pitchFamily="18" charset="0"/>
              </a:rPr>
            </a:br>
            <a:r>
              <a:rPr lang="sv-SE" sz="1200" dirty="0">
                <a:latin typeface="Futura Bk BT" pitchFamily="34" charset="0"/>
                <a:cs typeface="Times New Roman" pitchFamily="18" charset="0"/>
              </a:rPr>
              <a:t/>
            </a:r>
            <a:br>
              <a:rPr lang="sv-SE" sz="1200" dirty="0">
                <a:latin typeface="Futura Bk BT" pitchFamily="34" charset="0"/>
                <a:cs typeface="Times New Roman" pitchFamily="18" charset="0"/>
              </a:rPr>
            </a:br>
            <a:r>
              <a:rPr lang="sv-SE" sz="1200" dirty="0" smtClean="0">
                <a:latin typeface="Futura Bk BT" pitchFamily="34" charset="0"/>
                <a:cs typeface="Times New Roman" pitchFamily="18" charset="0"/>
              </a:rPr>
              <a:t/>
            </a:r>
            <a:br>
              <a:rPr lang="sv-SE" sz="1200" dirty="0" smtClean="0">
                <a:latin typeface="Futura Bk BT" pitchFamily="34" charset="0"/>
                <a:cs typeface="Times New Roman" pitchFamily="18" charset="0"/>
              </a:rPr>
            </a:br>
            <a:r>
              <a:rPr lang="sv-SE" sz="1200" dirty="0">
                <a:latin typeface="Futura Bk BT" pitchFamily="34" charset="0"/>
                <a:cs typeface="Times New Roman" pitchFamily="18" charset="0"/>
              </a:rPr>
              <a:t/>
            </a:r>
            <a:br>
              <a:rPr lang="sv-SE" sz="1200" dirty="0">
                <a:latin typeface="Futura Bk BT" pitchFamily="34" charset="0"/>
                <a:cs typeface="Times New Roman" pitchFamily="18" charset="0"/>
              </a:rPr>
            </a:br>
            <a:r>
              <a:rPr lang="sv-SE" sz="1200" dirty="0" smtClean="0">
                <a:latin typeface="Futura Bk BT" pitchFamily="34" charset="0"/>
                <a:cs typeface="Times New Roman" pitchFamily="18" charset="0"/>
              </a:rPr>
              <a:t/>
            </a:r>
            <a:br>
              <a:rPr lang="sv-SE" sz="1200" dirty="0" smtClean="0">
                <a:latin typeface="Futura Bk BT" pitchFamily="34" charset="0"/>
                <a:cs typeface="Times New Roman" pitchFamily="18" charset="0"/>
              </a:rPr>
            </a:br>
            <a:r>
              <a:rPr lang="sv-SE" sz="1200" dirty="0">
                <a:latin typeface="Futura Bk BT" pitchFamily="34" charset="0"/>
                <a:cs typeface="Times New Roman" pitchFamily="18" charset="0"/>
              </a:rPr>
              <a:t/>
            </a:r>
            <a:br>
              <a:rPr lang="sv-SE" sz="1200" dirty="0">
                <a:latin typeface="Futura Bk BT" pitchFamily="34" charset="0"/>
                <a:cs typeface="Times New Roman" pitchFamily="18" charset="0"/>
              </a:rPr>
            </a:br>
            <a:r>
              <a:rPr lang="sv-SE" sz="1200" dirty="0" smtClean="0">
                <a:latin typeface="Futura Bk BT" pitchFamily="34" charset="0"/>
                <a:cs typeface="Times New Roman" pitchFamily="18" charset="0"/>
              </a:rPr>
              <a:t/>
            </a:r>
            <a:br>
              <a:rPr lang="sv-SE" sz="1200" dirty="0" smtClean="0">
                <a:latin typeface="Futura Bk BT" pitchFamily="34" charset="0"/>
                <a:cs typeface="Times New Roman" pitchFamily="18" charset="0"/>
              </a:rPr>
            </a:br>
            <a:r>
              <a:rPr lang="sv-SE" sz="1200" dirty="0">
                <a:latin typeface="Futura Bk BT" pitchFamily="34" charset="0"/>
                <a:cs typeface="Times New Roman" pitchFamily="18" charset="0"/>
              </a:rPr>
              <a:t/>
            </a:r>
            <a:br>
              <a:rPr lang="sv-SE" sz="1200" dirty="0">
                <a:latin typeface="Futura Bk BT" pitchFamily="34" charset="0"/>
                <a:cs typeface="Times New Roman" pitchFamily="18" charset="0"/>
              </a:rPr>
            </a:br>
            <a:r>
              <a:rPr lang="sv-SE" sz="1200" dirty="0" smtClean="0">
                <a:latin typeface="Futura Bk BT" pitchFamily="34" charset="0"/>
                <a:cs typeface="Times New Roman" pitchFamily="18" charset="0"/>
              </a:rPr>
              <a:t/>
            </a:r>
            <a:br>
              <a:rPr lang="sv-SE" sz="1200" dirty="0" smtClean="0">
                <a:latin typeface="Futura Bk BT" pitchFamily="34" charset="0"/>
                <a:cs typeface="Times New Roman" pitchFamily="18" charset="0"/>
              </a:rPr>
            </a:br>
            <a:r>
              <a:rPr lang="sv-SE" sz="1200" dirty="0">
                <a:latin typeface="Futura Bk BT" pitchFamily="34" charset="0"/>
                <a:cs typeface="Times New Roman" pitchFamily="18" charset="0"/>
              </a:rPr>
              <a:t/>
            </a:r>
            <a:br>
              <a:rPr lang="sv-SE" sz="1200" dirty="0">
                <a:latin typeface="Futura Bk BT" pitchFamily="34" charset="0"/>
                <a:cs typeface="Times New Roman" pitchFamily="18" charset="0"/>
              </a:rPr>
            </a:br>
            <a:r>
              <a:rPr lang="sv-SE" sz="1200" dirty="0" smtClean="0">
                <a:latin typeface="Futura Bk BT" pitchFamily="34" charset="0"/>
                <a:cs typeface="Times New Roman" pitchFamily="18" charset="0"/>
              </a:rPr>
              <a:t/>
            </a:r>
            <a:br>
              <a:rPr lang="sv-SE" sz="1200" dirty="0" smtClean="0">
                <a:latin typeface="Futura Bk BT" pitchFamily="34" charset="0"/>
                <a:cs typeface="Times New Roman" pitchFamily="18" charset="0"/>
              </a:rPr>
            </a:br>
            <a:r>
              <a:rPr lang="sv-SE" sz="5400" dirty="0" smtClean="0">
                <a:latin typeface="Futura Bk BT" pitchFamily="34" charset="0"/>
                <a:cs typeface="Times New Roman" pitchFamily="18" charset="0"/>
              </a:rPr>
              <a:t>Etiska </a:t>
            </a:r>
            <a:r>
              <a:rPr lang="sv-SE" sz="5400" dirty="0">
                <a:latin typeface="Futura Bk BT" pitchFamily="34" charset="0"/>
                <a:cs typeface="Times New Roman" pitchFamily="18" charset="0"/>
              </a:rPr>
              <a:t>problemsituationer</a:t>
            </a:r>
            <a:r>
              <a:rPr lang="sv-SE" sz="5400" dirty="0" smtClean="0">
                <a:latin typeface="Futura Bk BT" pitchFamily="34" charset="0"/>
                <a:cs typeface="Times New Roman" pitchFamily="18" charset="0"/>
              </a:rPr>
              <a:t/>
            </a:r>
            <a:br>
              <a:rPr lang="sv-SE" sz="5400" dirty="0" smtClean="0">
                <a:latin typeface="Futura Bk BT" pitchFamily="34" charset="0"/>
                <a:cs typeface="Times New Roman" pitchFamily="18" charset="0"/>
              </a:rPr>
            </a:br>
            <a:r>
              <a:rPr lang="sv-SE" sz="5400" dirty="0" smtClean="0"/>
              <a:t/>
            </a:r>
            <a:br>
              <a:rPr lang="sv-SE" sz="5400" dirty="0" smtClean="0"/>
            </a:br>
            <a:r>
              <a:rPr lang="sv-SE" sz="5400" dirty="0"/>
              <a:t/>
            </a:r>
            <a:br>
              <a:rPr lang="sv-SE" sz="5400" dirty="0"/>
            </a:br>
            <a:r>
              <a:rPr lang="sv-SE" sz="5400" dirty="0" smtClean="0">
                <a:latin typeface="Futura Bk BT" pitchFamily="34" charset="0"/>
              </a:rPr>
              <a:t> </a:t>
            </a:r>
            <a:br>
              <a:rPr lang="sv-SE" sz="5400" dirty="0" smtClean="0">
                <a:latin typeface="Futura Bk BT" pitchFamily="34" charset="0"/>
              </a:rPr>
            </a:br>
            <a:endParaRPr lang="sv-SE" sz="5400" dirty="0" smtClean="0">
              <a:latin typeface="Futura Bk BT" pitchFamily="34" charset="0"/>
            </a:endParaRPr>
          </a:p>
        </p:txBody>
      </p:sp>
      <p:sp>
        <p:nvSpPr>
          <p:cNvPr id="143363" name="Rectangle 3"/>
          <p:cNvSpPr>
            <a:spLocks noGrp="1" noChangeArrowheads="1"/>
          </p:cNvSpPr>
          <p:nvPr>
            <p:ph type="subTitle" idx="1"/>
          </p:nvPr>
        </p:nvSpPr>
        <p:spPr>
          <a:xfrm>
            <a:off x="1371600" y="7010400"/>
            <a:ext cx="6400800" cy="76200"/>
          </a:xfrm>
        </p:spPr>
        <p:txBody>
          <a:bodyPr>
            <a:normAutofit fontScale="25000" lnSpcReduction="20000"/>
          </a:bodyPr>
          <a:lstStyle/>
          <a:p>
            <a:pPr>
              <a:defRPr/>
            </a:pPr>
            <a:endParaRPr lang="sv-SE"/>
          </a:p>
        </p:txBody>
      </p:sp>
    </p:spTree>
    <p:extLst>
      <p:ext uri="{BB962C8B-B14F-4D97-AF65-F5344CB8AC3E}">
        <p14:creationId xmlns:p14="http://schemas.microsoft.com/office/powerpoint/2010/main" val="344767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92696"/>
          </a:xfrm>
          <a:gradFill rotWithShape="1">
            <a:gsLst>
              <a:gs pos="0">
                <a:srgbClr val="6666FF"/>
              </a:gs>
              <a:gs pos="100000">
                <a:srgbClr val="FFFFFF"/>
              </a:gs>
            </a:gsLst>
            <a:lin ang="2700000" scaled="1"/>
          </a:gradFill>
        </p:spPr>
        <p:txBody>
          <a:bodyPr>
            <a:normAutofit fontScale="90000"/>
          </a:bodyPr>
          <a:lstStyle/>
          <a:p>
            <a:r>
              <a:rPr lang="sv-SE" sz="4000" dirty="0"/>
              <a:t>ETISKA PROBLEMSITUATIONER </a:t>
            </a:r>
            <a:r>
              <a:rPr lang="sv-SE" sz="4000" dirty="0" smtClean="0"/>
              <a:t>1-2</a:t>
            </a:r>
            <a:endParaRPr lang="sv-SE" sz="4000" dirty="0" smtClean="0">
              <a:latin typeface="Futura Bk BT" pitchFamily="34" charset="0"/>
              <a:cs typeface="Times New Roman" pitchFamily="18" charset="0"/>
            </a:endParaRPr>
          </a:p>
        </p:txBody>
      </p:sp>
      <p:sp>
        <p:nvSpPr>
          <p:cNvPr id="51203" name="Rectangle 3"/>
          <p:cNvSpPr>
            <a:spLocks noGrp="1" noChangeArrowheads="1"/>
          </p:cNvSpPr>
          <p:nvPr>
            <p:ph type="body" idx="4294967295"/>
          </p:nvPr>
        </p:nvSpPr>
        <p:spPr>
          <a:xfrm>
            <a:off x="-2557" y="692696"/>
            <a:ext cx="9144000" cy="6165304"/>
          </a:xfrm>
          <a:prstGeom prst="rect">
            <a:avLst/>
          </a:prstGeom>
          <a:gradFill rotWithShape="1">
            <a:gsLst>
              <a:gs pos="0">
                <a:srgbClr val="6666FF"/>
              </a:gs>
              <a:gs pos="100000">
                <a:srgbClr val="FFFFFF"/>
              </a:gs>
            </a:gsLst>
            <a:lin ang="2700000" scaled="1"/>
          </a:gradFill>
        </p:spPr>
        <p:txBody>
          <a:bodyPr>
            <a:normAutofit fontScale="32500" lnSpcReduction="20000"/>
          </a:bodyPr>
          <a:lstStyle/>
          <a:p>
            <a:pPr marL="0" lvl="0" indent="0">
              <a:buNone/>
            </a:pPr>
            <a:endParaRPr lang="sv-SE" sz="9200" dirty="0" smtClean="0">
              <a:latin typeface="Futura Bk BT" panose="020B0502020204020303" pitchFamily="34" charset="0"/>
            </a:endParaRPr>
          </a:p>
          <a:p>
            <a:pPr marL="0" lvl="0" indent="0">
              <a:buNone/>
            </a:pPr>
            <a:r>
              <a:rPr lang="sv-SE" sz="9200" dirty="0" smtClean="0">
                <a:latin typeface="Futura Bk BT" panose="020B0502020204020303" pitchFamily="34" charset="0"/>
              </a:rPr>
              <a:t>1. En </a:t>
            </a:r>
            <a:r>
              <a:rPr lang="sv-SE" sz="9200" dirty="0">
                <a:latin typeface="Futura Bk BT" panose="020B0502020204020303" pitchFamily="34" charset="0"/>
              </a:rPr>
              <a:t>kollega har ett tvivelaktigt språk (</a:t>
            </a:r>
            <a:r>
              <a:rPr lang="sv-SE" sz="9200" dirty="0" smtClean="0">
                <a:latin typeface="Futura Bk BT" panose="020B0502020204020303" pitchFamily="34" charset="0"/>
              </a:rPr>
              <a:t>t ex </a:t>
            </a:r>
            <a:r>
              <a:rPr lang="sv-SE" sz="9200" dirty="0">
                <a:latin typeface="Futura Bk BT" panose="020B0502020204020303" pitchFamily="34" charset="0"/>
              </a:rPr>
              <a:t>ironi, öknamn </a:t>
            </a:r>
            <a:r>
              <a:rPr lang="sv-SE" sz="9200" dirty="0" err="1">
                <a:latin typeface="Futura Bk BT" panose="020B0502020204020303" pitchFamily="34" charset="0"/>
              </a:rPr>
              <a:t>etc</a:t>
            </a:r>
            <a:r>
              <a:rPr lang="sv-SE" sz="9200" dirty="0">
                <a:latin typeface="Futura Bk BT" panose="020B0502020204020303" pitchFamily="34" charset="0"/>
              </a:rPr>
              <a:t>) och talar nedsättande om och med en ungdom. Kollegan hävdar att det är på skoj och att hen inte bryr sig. Du håller inte med utan misstänker att ungdomen far illa. Vad göra?</a:t>
            </a:r>
          </a:p>
          <a:p>
            <a:pPr marL="0" indent="0">
              <a:buNone/>
            </a:pPr>
            <a:endParaRPr lang="sv-SE" sz="9800" dirty="0">
              <a:latin typeface="Futura Bk BT" panose="020B0502020204020303" pitchFamily="34" charset="0"/>
            </a:endParaRPr>
          </a:p>
          <a:p>
            <a:pPr marL="0" indent="0">
              <a:buNone/>
            </a:pPr>
            <a:r>
              <a:rPr lang="sv-SE" sz="9200" dirty="0" smtClean="0">
                <a:latin typeface="Futura Bk BT" panose="020B0502020204020303" pitchFamily="34" charset="0"/>
              </a:rPr>
              <a:t>2. A </a:t>
            </a:r>
            <a:r>
              <a:rPr lang="sv-SE" sz="9200" dirty="0">
                <a:latin typeface="Futura Bk BT" panose="020B0502020204020303" pitchFamily="34" charset="0"/>
              </a:rPr>
              <a:t>sitter och kollar på </a:t>
            </a:r>
            <a:r>
              <a:rPr lang="sv-SE" sz="9200" dirty="0" err="1">
                <a:latin typeface="Futura Bk BT" panose="020B0502020204020303" pitchFamily="34" charset="0"/>
              </a:rPr>
              <a:t>Facebook</a:t>
            </a:r>
            <a:r>
              <a:rPr lang="sv-SE" sz="9200" dirty="0">
                <a:latin typeface="Futura Bk BT" panose="020B0502020204020303" pitchFamily="34" charset="0"/>
              </a:rPr>
              <a:t>. Hen ser en kollegas inlägg som beskriver helgens ganska blöta festande. Kollegan har också delat några inlägg som är förtäckt rasistiska. Dessutom har hen några </a:t>
            </a:r>
            <a:r>
              <a:rPr lang="sv-SE" sz="9200" dirty="0" smtClean="0">
                <a:latin typeface="Futura Bk BT" panose="020B0502020204020303" pitchFamily="34" charset="0"/>
              </a:rPr>
              <a:t>av verksamhetens </a:t>
            </a:r>
            <a:r>
              <a:rPr lang="sv-SE" sz="9200" dirty="0">
                <a:latin typeface="Futura Bk BT" panose="020B0502020204020303" pitchFamily="34" charset="0"/>
              </a:rPr>
              <a:t>nuvarande </a:t>
            </a:r>
            <a:r>
              <a:rPr lang="sv-SE" sz="9200" dirty="0" smtClean="0">
                <a:latin typeface="Futura Bk BT" panose="020B0502020204020303" pitchFamily="34" charset="0"/>
              </a:rPr>
              <a:t>besökare (samt </a:t>
            </a:r>
            <a:r>
              <a:rPr lang="sv-SE" sz="9200" dirty="0">
                <a:latin typeface="Futura Bk BT" panose="020B0502020204020303" pitchFamily="34" charset="0"/>
              </a:rPr>
              <a:t>några </a:t>
            </a:r>
            <a:r>
              <a:rPr lang="sv-SE" sz="9200" dirty="0" smtClean="0">
                <a:latin typeface="Futura Bk BT" panose="020B0502020204020303" pitchFamily="34" charset="0"/>
              </a:rPr>
              <a:t>f d </a:t>
            </a:r>
            <a:r>
              <a:rPr lang="sv-SE" sz="9200" dirty="0">
                <a:latin typeface="Futura Bk BT" panose="020B0502020204020303" pitchFamily="34" charset="0"/>
              </a:rPr>
              <a:t>besökare ) som vänner på FB. Vad göra?</a:t>
            </a:r>
          </a:p>
          <a:p>
            <a:pPr marL="0" indent="0">
              <a:buNone/>
            </a:pPr>
            <a:r>
              <a:rPr lang="sv-SE" sz="2800" dirty="0"/>
              <a:t> </a:t>
            </a:r>
          </a:p>
        </p:txBody>
      </p:sp>
    </p:spTree>
    <p:extLst>
      <p:ext uri="{BB962C8B-B14F-4D97-AF65-F5344CB8AC3E}">
        <p14:creationId xmlns:p14="http://schemas.microsoft.com/office/powerpoint/2010/main" val="179704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wipe(left)">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3" end="3"/>
                                            </p:txEl>
                                          </p:spTgt>
                                        </p:tgtEl>
                                        <p:attrNameLst>
                                          <p:attrName>style.visibility</p:attrName>
                                        </p:attrNameLst>
                                      </p:cBhvr>
                                      <p:to>
                                        <p:strVal val="visible"/>
                                      </p:to>
                                    </p:set>
                                    <p:animEffect transition="in" filter="wipe(left)">
                                      <p:cBhvr>
                                        <p:cTn id="12" dur="500"/>
                                        <p:tgtEl>
                                          <p:spTgt spid="5120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4" end="4"/>
                                            </p:txEl>
                                          </p:spTgt>
                                        </p:tgtEl>
                                        <p:attrNameLst>
                                          <p:attrName>style.visibility</p:attrName>
                                        </p:attrNameLst>
                                      </p:cBhvr>
                                      <p:to>
                                        <p:strVal val="visible"/>
                                      </p:to>
                                    </p:set>
                                    <p:animEffect transition="in" filter="wipe(left)">
                                      <p:cBhvr>
                                        <p:cTn id="17"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20688"/>
          </a:xfrm>
          <a:gradFill rotWithShape="1">
            <a:gsLst>
              <a:gs pos="0">
                <a:srgbClr val="6666FF"/>
              </a:gs>
              <a:gs pos="100000">
                <a:srgbClr val="FFFFFF"/>
              </a:gs>
            </a:gsLst>
            <a:lin ang="2700000" scaled="1"/>
          </a:gradFill>
        </p:spPr>
        <p:txBody>
          <a:bodyPr>
            <a:normAutofit fontScale="90000"/>
          </a:bodyPr>
          <a:lstStyle/>
          <a:p>
            <a:r>
              <a:rPr lang="sv-SE" sz="4000" dirty="0" smtClean="0"/>
              <a:t>ETISKA PROBLEMSITUATIONER 3-4</a:t>
            </a:r>
            <a:endParaRPr lang="sv-SE" sz="4000" dirty="0" smtClean="0">
              <a:latin typeface="Futura Bk BT" pitchFamily="34" charset="0"/>
              <a:cs typeface="Times New Roman" pitchFamily="18" charset="0"/>
            </a:endParaRPr>
          </a:p>
        </p:txBody>
      </p:sp>
      <p:sp>
        <p:nvSpPr>
          <p:cNvPr id="51203" name="Rectangle 3"/>
          <p:cNvSpPr>
            <a:spLocks noGrp="1" noChangeArrowheads="1"/>
          </p:cNvSpPr>
          <p:nvPr>
            <p:ph type="body" idx="4294967295"/>
          </p:nvPr>
        </p:nvSpPr>
        <p:spPr>
          <a:xfrm>
            <a:off x="0" y="620688"/>
            <a:ext cx="9144000" cy="6237312"/>
          </a:xfrm>
          <a:prstGeom prst="rect">
            <a:avLst/>
          </a:prstGeom>
          <a:gradFill rotWithShape="1">
            <a:gsLst>
              <a:gs pos="0">
                <a:srgbClr val="6666FF"/>
              </a:gs>
              <a:gs pos="100000">
                <a:srgbClr val="FFFFFF"/>
              </a:gs>
            </a:gsLst>
            <a:lin ang="2700000" scaled="1"/>
          </a:gradFill>
        </p:spPr>
        <p:txBody>
          <a:bodyPr>
            <a:normAutofit fontScale="47500" lnSpcReduction="20000"/>
          </a:bodyPr>
          <a:lstStyle/>
          <a:p>
            <a:pPr marL="0" lvl="0" indent="0">
              <a:buNone/>
            </a:pPr>
            <a:endParaRPr lang="sv-SE" sz="5700" dirty="0" smtClean="0"/>
          </a:p>
          <a:p>
            <a:pPr marL="0" lvl="0" indent="0">
              <a:buNone/>
            </a:pPr>
            <a:r>
              <a:rPr lang="sv-SE" sz="5900" dirty="0" smtClean="0"/>
              <a:t>3. Personalen </a:t>
            </a:r>
            <a:r>
              <a:rPr lang="sv-SE" sz="5900" dirty="0"/>
              <a:t>på fritidsgården uppmärksammar att en ungdom ofta sitter kvar och väntar utanför gården under personalens middagsrast istället för att gå hem och äta middag. Ungdomen hävdar att hen inte är hungrig och ska äta hemma lite senare. När fritidsgården stänger för kvällen så frågar ungdomen vid upprepade tillfällen om det finns några mackor kvar från dagens försäljning som hen kan få. Vad göra?</a:t>
            </a:r>
          </a:p>
          <a:p>
            <a:pPr marL="0" indent="0">
              <a:buNone/>
            </a:pPr>
            <a:r>
              <a:rPr lang="sv-SE" sz="1900" dirty="0"/>
              <a:t> </a:t>
            </a:r>
            <a:endParaRPr lang="sv-SE" sz="1900" dirty="0" smtClean="0"/>
          </a:p>
          <a:p>
            <a:pPr marL="0" indent="0">
              <a:buNone/>
            </a:pPr>
            <a:endParaRPr lang="sv-SE" sz="1900" dirty="0"/>
          </a:p>
          <a:p>
            <a:pPr marL="0" indent="0">
              <a:buNone/>
            </a:pPr>
            <a:endParaRPr lang="sv-SE" sz="1900" dirty="0"/>
          </a:p>
          <a:p>
            <a:pPr marL="0" lvl="0" indent="0">
              <a:buNone/>
            </a:pPr>
            <a:r>
              <a:rPr lang="sv-SE" sz="5900" dirty="0" smtClean="0"/>
              <a:t>4. Verksamheten arrangerar ett läger för en grupp LSS ungdomar. På kvällen ska alla ligga i en stor sovsal. Två 17-åriga unga vill sova bredvid varandra. FL vet att föräldrarna är emot detta. Vad göra?</a:t>
            </a:r>
            <a:endParaRPr lang="sv-SE" sz="5900" dirty="0"/>
          </a:p>
          <a:p>
            <a:pPr marL="0" indent="0">
              <a:buNone/>
            </a:pPr>
            <a:r>
              <a:rPr lang="sv-SE" sz="1900" dirty="0"/>
              <a:t> </a:t>
            </a:r>
          </a:p>
          <a:p>
            <a:pPr marL="0" indent="0">
              <a:buNone/>
            </a:pPr>
            <a:r>
              <a:rPr lang="sv-SE" sz="5400" dirty="0"/>
              <a:t> </a:t>
            </a:r>
          </a:p>
        </p:txBody>
      </p:sp>
    </p:spTree>
    <p:extLst>
      <p:ext uri="{BB962C8B-B14F-4D97-AF65-F5344CB8AC3E}">
        <p14:creationId xmlns:p14="http://schemas.microsoft.com/office/powerpoint/2010/main" val="285818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wipe(left)">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wipe(left)">
                                      <p:cBhvr>
                                        <p:cTn id="12" dur="500"/>
                                        <p:tgtEl>
                                          <p:spTgt spid="512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5" end="5"/>
                                            </p:txEl>
                                          </p:spTgt>
                                        </p:tgtEl>
                                        <p:attrNameLst>
                                          <p:attrName>style.visibility</p:attrName>
                                        </p:attrNameLst>
                                      </p:cBhvr>
                                      <p:to>
                                        <p:strVal val="visible"/>
                                      </p:to>
                                    </p:set>
                                    <p:animEffect transition="in" filter="wipe(left)">
                                      <p:cBhvr>
                                        <p:cTn id="17" dur="500"/>
                                        <p:tgtEl>
                                          <p:spTgt spid="5120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6" end="6"/>
                                            </p:txEl>
                                          </p:spTgt>
                                        </p:tgtEl>
                                        <p:attrNameLst>
                                          <p:attrName>style.visibility</p:attrName>
                                        </p:attrNameLst>
                                      </p:cBhvr>
                                      <p:to>
                                        <p:strVal val="visible"/>
                                      </p:to>
                                    </p:set>
                                    <p:animEffect transition="in" filter="wipe(left)">
                                      <p:cBhvr>
                                        <p:cTn id="22" dur="500"/>
                                        <p:tgtEl>
                                          <p:spTgt spid="5120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7" end="7"/>
                                            </p:txEl>
                                          </p:spTgt>
                                        </p:tgtEl>
                                        <p:attrNameLst>
                                          <p:attrName>style.visibility</p:attrName>
                                        </p:attrNameLst>
                                      </p:cBhvr>
                                      <p:to>
                                        <p:strVal val="visible"/>
                                      </p:to>
                                    </p:set>
                                    <p:animEffect transition="in" filter="wipe(left)">
                                      <p:cBhvr>
                                        <p:cTn id="27" dur="500"/>
                                        <p:tgtEl>
                                          <p:spTgt spid="512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20688"/>
          </a:xfrm>
          <a:gradFill rotWithShape="1">
            <a:gsLst>
              <a:gs pos="0">
                <a:srgbClr val="6666FF"/>
              </a:gs>
              <a:gs pos="100000">
                <a:srgbClr val="FFFFFF"/>
              </a:gs>
            </a:gsLst>
            <a:lin ang="2700000" scaled="1"/>
          </a:gradFill>
        </p:spPr>
        <p:txBody>
          <a:bodyPr>
            <a:normAutofit fontScale="90000"/>
          </a:bodyPr>
          <a:lstStyle/>
          <a:p>
            <a:r>
              <a:rPr lang="sv-SE" sz="4000" dirty="0" smtClean="0"/>
              <a:t>ETISKA PROBLEMSITUATIONER 5-6</a:t>
            </a:r>
            <a:endParaRPr lang="sv-SE" sz="4000" dirty="0" smtClean="0">
              <a:latin typeface="Futura Bk BT" pitchFamily="34" charset="0"/>
              <a:cs typeface="Times New Roman" pitchFamily="18" charset="0"/>
            </a:endParaRPr>
          </a:p>
        </p:txBody>
      </p:sp>
      <p:sp>
        <p:nvSpPr>
          <p:cNvPr id="51203" name="Rectangle 3"/>
          <p:cNvSpPr>
            <a:spLocks noGrp="1" noChangeArrowheads="1"/>
          </p:cNvSpPr>
          <p:nvPr>
            <p:ph type="body" idx="4294967295"/>
          </p:nvPr>
        </p:nvSpPr>
        <p:spPr>
          <a:xfrm>
            <a:off x="0" y="620688"/>
            <a:ext cx="9144000" cy="6237312"/>
          </a:xfrm>
          <a:prstGeom prst="rect">
            <a:avLst/>
          </a:prstGeom>
          <a:gradFill rotWithShape="1">
            <a:gsLst>
              <a:gs pos="0">
                <a:srgbClr val="6666FF"/>
              </a:gs>
              <a:gs pos="100000">
                <a:srgbClr val="FFFFFF"/>
              </a:gs>
            </a:gsLst>
            <a:lin ang="2700000" scaled="1"/>
          </a:gradFill>
        </p:spPr>
        <p:txBody>
          <a:bodyPr>
            <a:normAutofit fontScale="47500" lnSpcReduction="20000"/>
          </a:bodyPr>
          <a:lstStyle/>
          <a:p>
            <a:pPr marL="0" indent="0">
              <a:buNone/>
            </a:pPr>
            <a:r>
              <a:rPr lang="sv-SE" sz="1900" dirty="0"/>
              <a:t> </a:t>
            </a:r>
          </a:p>
          <a:p>
            <a:pPr marL="0" lvl="0" indent="0">
              <a:buNone/>
            </a:pPr>
            <a:r>
              <a:rPr lang="sv-SE" sz="5900" dirty="0" smtClean="0"/>
              <a:t>5. En </a:t>
            </a:r>
            <a:r>
              <a:rPr lang="sv-SE" sz="5900" dirty="0"/>
              <a:t>14-årig flicka som går på gården blir ihop med en av de äldre killarna (som är </a:t>
            </a:r>
            <a:r>
              <a:rPr lang="sv-SE" sz="5900" dirty="0" smtClean="0"/>
              <a:t>19 år). </a:t>
            </a:r>
            <a:r>
              <a:rPr lang="sv-SE" sz="5900" dirty="0"/>
              <a:t>Hon ställer en del frågor kring sex och preventivmedel . En fritidsledare berättar om ungdomsmottagningen och ger adressen, men tjejen tycker det är pinsamt att gå dit. Vad göra</a:t>
            </a:r>
            <a:r>
              <a:rPr lang="sv-SE" sz="5900" dirty="0" smtClean="0"/>
              <a:t>?</a:t>
            </a:r>
          </a:p>
          <a:p>
            <a:pPr marL="0" indent="0">
              <a:buNone/>
            </a:pPr>
            <a:endParaRPr lang="sv-SE" sz="5900" dirty="0" smtClean="0"/>
          </a:p>
          <a:p>
            <a:pPr marL="0" indent="0">
              <a:buNone/>
            </a:pPr>
            <a:r>
              <a:rPr lang="sv-SE" sz="5900" dirty="0" smtClean="0"/>
              <a:t>6. En </a:t>
            </a:r>
            <a:r>
              <a:rPr lang="sv-SE" sz="5900" dirty="0"/>
              <a:t>stammis har flera gånger varit stökig och skrämt andra besökare. Personalen har fört samtal med hen och  delat ut vissa ”påföljder”. Föräldrar har kontaktats och en orosanmälan är gjord till Soc. Viss oenighet finns i personalgruppen finns huruvida personen ska stängas av eller ej. Vad göra och beakta i sådana situationer?</a:t>
            </a:r>
          </a:p>
          <a:p>
            <a:pPr marL="0" lvl="0" indent="0">
              <a:buNone/>
            </a:pPr>
            <a:endParaRPr lang="sv-SE" sz="5900" dirty="0"/>
          </a:p>
          <a:p>
            <a:pPr marL="0" indent="0">
              <a:buNone/>
            </a:pPr>
            <a:r>
              <a:rPr lang="sv-SE" sz="5400" dirty="0"/>
              <a:t> </a:t>
            </a:r>
          </a:p>
        </p:txBody>
      </p:sp>
    </p:spTree>
    <p:extLst>
      <p:ext uri="{BB962C8B-B14F-4D97-AF65-F5344CB8AC3E}">
        <p14:creationId xmlns:p14="http://schemas.microsoft.com/office/powerpoint/2010/main" val="138835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animEffect transition="in" filter="wipe(left)">
                                      <p:cBhvr>
                                        <p:cTn id="17" dur="500"/>
                                        <p:tgtEl>
                                          <p:spTgt spid="512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5" end="5"/>
                                            </p:txEl>
                                          </p:spTgt>
                                        </p:tgtEl>
                                        <p:attrNameLst>
                                          <p:attrName>style.visibility</p:attrName>
                                        </p:attrNameLst>
                                      </p:cBhvr>
                                      <p:to>
                                        <p:strVal val="visible"/>
                                      </p:to>
                                    </p:set>
                                    <p:animEffect transition="in" filter="wipe(left)">
                                      <p:cBhvr>
                                        <p:cTn id="22" dur="500"/>
                                        <p:tgtEl>
                                          <p:spTgt spid="51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20688"/>
          </a:xfrm>
          <a:gradFill rotWithShape="1">
            <a:gsLst>
              <a:gs pos="0">
                <a:srgbClr val="6666FF"/>
              </a:gs>
              <a:gs pos="100000">
                <a:srgbClr val="FFFFFF"/>
              </a:gs>
            </a:gsLst>
            <a:lin ang="2700000" scaled="1"/>
          </a:gradFill>
        </p:spPr>
        <p:txBody>
          <a:bodyPr>
            <a:normAutofit fontScale="90000"/>
          </a:bodyPr>
          <a:lstStyle/>
          <a:p>
            <a:r>
              <a:rPr lang="sv-SE" sz="4000" dirty="0" smtClean="0"/>
              <a:t>ETISKA PROBLEMSITUATIONER 7-8</a:t>
            </a:r>
            <a:endParaRPr lang="sv-SE" sz="4000" dirty="0" smtClean="0">
              <a:latin typeface="Futura Bk BT" pitchFamily="34" charset="0"/>
              <a:cs typeface="Times New Roman" pitchFamily="18" charset="0"/>
            </a:endParaRPr>
          </a:p>
        </p:txBody>
      </p:sp>
      <p:sp>
        <p:nvSpPr>
          <p:cNvPr id="51203" name="Rectangle 3"/>
          <p:cNvSpPr>
            <a:spLocks noGrp="1" noChangeArrowheads="1"/>
          </p:cNvSpPr>
          <p:nvPr>
            <p:ph type="body" idx="4294967295"/>
          </p:nvPr>
        </p:nvSpPr>
        <p:spPr>
          <a:xfrm>
            <a:off x="0" y="548680"/>
            <a:ext cx="9144000" cy="6309320"/>
          </a:xfrm>
          <a:prstGeom prst="rect">
            <a:avLst/>
          </a:prstGeom>
          <a:gradFill rotWithShape="1">
            <a:gsLst>
              <a:gs pos="0">
                <a:srgbClr val="6666FF"/>
              </a:gs>
              <a:gs pos="100000">
                <a:srgbClr val="FFFFFF"/>
              </a:gs>
            </a:gsLst>
            <a:lin ang="2700000" scaled="1"/>
          </a:gradFill>
        </p:spPr>
        <p:txBody>
          <a:bodyPr>
            <a:normAutofit fontScale="25000" lnSpcReduction="20000"/>
          </a:bodyPr>
          <a:lstStyle/>
          <a:p>
            <a:pPr marL="0" indent="0">
              <a:lnSpc>
                <a:spcPct val="120000"/>
              </a:lnSpc>
              <a:spcBef>
                <a:spcPts val="0"/>
              </a:spcBef>
              <a:buNone/>
            </a:pPr>
            <a:r>
              <a:rPr lang="sv-SE" sz="2000" dirty="0" smtClean="0"/>
              <a:t> </a:t>
            </a:r>
            <a:r>
              <a:rPr lang="sv-SE" sz="9600" dirty="0" smtClean="0">
                <a:latin typeface="Futura Bk BT" panose="020B0502020204020303" pitchFamily="34" charset="0"/>
              </a:rPr>
              <a:t>7. I </a:t>
            </a:r>
            <a:r>
              <a:rPr lang="sv-SE" sz="9600" dirty="0">
                <a:latin typeface="Futura Bk BT" panose="020B0502020204020303" pitchFamily="34" charset="0"/>
              </a:rPr>
              <a:t>arbetet som fritidsledare jobbar du med ungdomsmedverkan. Nu har en grupp ungdomar planerat och genomfört ett arrangemang. När kvällen är slut och lokalen ska städas och ställas i ordning drar halva ungdomsgänget iväg utan att genomföra det sista arbetet. Några av de som är kvar ifrågasätter om de ska göra allt jobb och har en tid att passa hemma.  Hur hanterar du situationen under </a:t>
            </a:r>
            <a:r>
              <a:rPr lang="sv-SE" sz="9600" dirty="0" smtClean="0">
                <a:latin typeface="Futura Bk BT" panose="020B0502020204020303" pitchFamily="34" charset="0"/>
              </a:rPr>
              <a:t>kvällen? På </a:t>
            </a:r>
            <a:r>
              <a:rPr lang="sv-SE" sz="9600" dirty="0">
                <a:latin typeface="Futura Bk BT" panose="020B0502020204020303" pitchFamily="34" charset="0"/>
              </a:rPr>
              <a:t>måndag ber de som gick tidigt om ursäkt och hade olika anledningar om varför det blev  </a:t>
            </a:r>
            <a:r>
              <a:rPr lang="sv-SE" sz="9600" dirty="0" smtClean="0">
                <a:latin typeface="Futura Bk BT" panose="020B0502020204020303" pitchFamily="34" charset="0"/>
              </a:rPr>
              <a:t>som </a:t>
            </a:r>
            <a:r>
              <a:rPr lang="sv-SE" sz="9600" dirty="0">
                <a:latin typeface="Futura Bk BT" panose="020B0502020204020303" pitchFamily="34" charset="0"/>
              </a:rPr>
              <a:t>det blev. Nu vill några av de som inte genomförde hela arret göra en kväll </a:t>
            </a:r>
            <a:r>
              <a:rPr lang="sv-SE" sz="9600" dirty="0" smtClean="0">
                <a:latin typeface="Futura Bk BT" panose="020B0502020204020303" pitchFamily="34" charset="0"/>
              </a:rPr>
              <a:t>till. Hur </a:t>
            </a:r>
            <a:r>
              <a:rPr lang="sv-SE" sz="9600" dirty="0">
                <a:latin typeface="Futura Bk BT" panose="020B0502020204020303" pitchFamily="34" charset="0"/>
              </a:rPr>
              <a:t>gör du</a:t>
            </a:r>
            <a:r>
              <a:rPr lang="sv-SE" sz="9600" dirty="0" smtClean="0">
                <a:latin typeface="Futura Bk BT" panose="020B0502020204020303" pitchFamily="34" charset="0"/>
              </a:rPr>
              <a:t>?</a:t>
            </a:r>
          </a:p>
          <a:p>
            <a:pPr marL="0" indent="0">
              <a:lnSpc>
                <a:spcPct val="120000"/>
              </a:lnSpc>
              <a:spcBef>
                <a:spcPts val="0"/>
              </a:spcBef>
              <a:buNone/>
            </a:pPr>
            <a:r>
              <a:rPr lang="sv-SE" sz="2800" dirty="0">
                <a:latin typeface="Futura Bk BT" panose="020B0502020204020303" pitchFamily="34" charset="0"/>
              </a:rPr>
              <a:t> </a:t>
            </a:r>
            <a:endParaRPr lang="sv-SE" sz="9600" dirty="0">
              <a:latin typeface="Futura Bk BT" panose="020B0502020204020303" pitchFamily="34" charset="0"/>
            </a:endParaRPr>
          </a:p>
          <a:p>
            <a:pPr marL="0" indent="0">
              <a:lnSpc>
                <a:spcPct val="120000"/>
              </a:lnSpc>
              <a:spcBef>
                <a:spcPts val="0"/>
              </a:spcBef>
              <a:buNone/>
            </a:pPr>
            <a:r>
              <a:rPr lang="sv-SE" sz="4000" dirty="0" smtClean="0">
                <a:latin typeface="Futura Bk BT" panose="020B0502020204020303" pitchFamily="34" charset="0"/>
              </a:rPr>
              <a:t> </a:t>
            </a:r>
          </a:p>
          <a:p>
            <a:pPr marL="0" indent="0">
              <a:lnSpc>
                <a:spcPct val="120000"/>
              </a:lnSpc>
              <a:spcBef>
                <a:spcPts val="0"/>
              </a:spcBef>
              <a:buNone/>
            </a:pPr>
            <a:r>
              <a:rPr lang="sv-SE" sz="9600" dirty="0" smtClean="0">
                <a:latin typeface="Futura Bk BT" panose="020B0502020204020303" pitchFamily="34" charset="0"/>
              </a:rPr>
              <a:t>8. Du </a:t>
            </a:r>
            <a:r>
              <a:rPr lang="sv-SE" sz="9600" dirty="0">
                <a:latin typeface="Futura Bk BT" panose="020B0502020204020303" pitchFamily="34" charset="0"/>
              </a:rPr>
              <a:t>har en god relation med en ungdom på gården som är aktiv i musikverksamheten och fungerar som en förebild för de lite yngre besökarna. Ungdomen har haft en strulig skolgång men du upplever att hen är på rätt väg.</a:t>
            </a:r>
            <a:r>
              <a:rPr lang="sv-SE" sz="9600" u="sng" dirty="0">
                <a:latin typeface="Futura Bk BT" panose="020B0502020204020303" pitchFamily="34" charset="0"/>
              </a:rPr>
              <a:t>  </a:t>
            </a:r>
            <a:r>
              <a:rPr lang="sv-SE" sz="9600" dirty="0">
                <a:latin typeface="Futura Bk BT" panose="020B0502020204020303" pitchFamily="34" charset="0"/>
              </a:rPr>
              <a:t> Under helgen, på din fritid, ser du ungdomen i ett tvivelaktigt sällskap. Ni ser och känner igen varandra på avstånd. Hur hanterar du det?</a:t>
            </a:r>
          </a:p>
          <a:p>
            <a:pPr marL="0" lvl="0" indent="0">
              <a:lnSpc>
                <a:spcPct val="120000"/>
              </a:lnSpc>
              <a:spcBef>
                <a:spcPts val="0"/>
              </a:spcBef>
              <a:buNone/>
            </a:pPr>
            <a:endParaRPr lang="sv-SE" sz="9600" dirty="0"/>
          </a:p>
          <a:p>
            <a:pPr marL="0" indent="0">
              <a:lnSpc>
                <a:spcPct val="120000"/>
              </a:lnSpc>
              <a:spcBef>
                <a:spcPts val="0"/>
              </a:spcBef>
              <a:buNone/>
            </a:pPr>
            <a:r>
              <a:rPr lang="sv-SE" sz="5400" dirty="0"/>
              <a:t> </a:t>
            </a:r>
          </a:p>
        </p:txBody>
      </p:sp>
    </p:spTree>
    <p:extLst>
      <p:ext uri="{BB962C8B-B14F-4D97-AF65-F5344CB8AC3E}">
        <p14:creationId xmlns:p14="http://schemas.microsoft.com/office/powerpoint/2010/main" val="172316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wipe(left)">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wipe(left)">
                                      <p:cBhvr>
                                        <p:cTn id="17" dur="500"/>
                                        <p:tgtEl>
                                          <p:spTgt spid="51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wipe(left)">
                                      <p:cBhvr>
                                        <p:cTn id="22" dur="500"/>
                                        <p:tgtEl>
                                          <p:spTgt spid="512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animEffect transition="in" filter="wipe(left)">
                                      <p:cBhvr>
                                        <p:cTn id="27" dur="500"/>
                                        <p:tgtEl>
                                          <p:spTgt spid="51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920</TotalTime>
  <Words>1728</Words>
  <Application>Microsoft Office PowerPoint</Application>
  <PresentationFormat>Bildspel på skärmen (4:3)</PresentationFormat>
  <Paragraphs>145</Paragraphs>
  <Slides>22</Slides>
  <Notes>0</Notes>
  <HiddenSlides>0</HiddenSlides>
  <MMClips>0</MMClips>
  <ScaleCrop>false</ScaleCrop>
  <HeadingPairs>
    <vt:vector size="4" baseType="variant">
      <vt:variant>
        <vt:lpstr>Tema</vt:lpstr>
      </vt:variant>
      <vt:variant>
        <vt:i4>1</vt:i4>
      </vt:variant>
      <vt:variant>
        <vt:lpstr>Bildrubriker</vt:lpstr>
      </vt:variant>
      <vt:variant>
        <vt:i4>22</vt:i4>
      </vt:variant>
    </vt:vector>
  </HeadingPairs>
  <TitlesOfParts>
    <vt:vector size="23" baseType="lpstr">
      <vt:lpstr>Office-tema</vt:lpstr>
      <vt:lpstr>   Etik för fritidsledare   Erik Blennberger Institutet för organisations- och arbetslivsetik Ersta Sköndal högskola</vt:lpstr>
      <vt:lpstr>Att ta upp idag</vt:lpstr>
      <vt:lpstr>Erfarenheter av uppdraget</vt:lpstr>
      <vt:lpstr>Om att leda diskussioner (delvis repetition)</vt:lpstr>
      <vt:lpstr>                Etiska problemsituationer     </vt:lpstr>
      <vt:lpstr>ETISKA PROBLEMSITUATIONER 1-2</vt:lpstr>
      <vt:lpstr>ETISKA PROBLEMSITUATIONER 3-4</vt:lpstr>
      <vt:lpstr>ETISKA PROBLEMSITUATIONER 5-6</vt:lpstr>
      <vt:lpstr>ETISKA PROBLEMSITUATIONER 7-8</vt:lpstr>
      <vt:lpstr>ETISKA PROBLEMSITUATIONER  9-10</vt:lpstr>
      <vt:lpstr>ETISKA PROBLEMSITUATIONER 11-12</vt:lpstr>
      <vt:lpstr>ETISKA PROBLEMSITUATIONER 13-14</vt:lpstr>
      <vt:lpstr>ETISKA PROBLEMSITUATIONER  15-16</vt:lpstr>
      <vt:lpstr>ETISKA PROBLEMSITUATIONER 17-18</vt:lpstr>
      <vt:lpstr>ETISKA PROBLEMSITUATIONER 19-20</vt:lpstr>
      <vt:lpstr>ETISKA PROBLEMSITUATIONER 21-23</vt:lpstr>
      <vt:lpstr> Bakgrund och utgångspunkter  för att ta ställning   </vt:lpstr>
      <vt:lpstr>Grundläggande värden för fritidsledares arbete</vt:lpstr>
      <vt:lpstr>GRUNDLÄGGANDE YRKESROLL FÖR FRITIDSLEDARE</vt:lpstr>
      <vt:lpstr>FRITIDSLEDARENS ROLL I SAMHÄLLET I ARBETET MED SÅVÄL ENSKILDA SOM GRUPPER</vt:lpstr>
      <vt:lpstr>  Konsekvensbedömning. Konsekvenser för vilka? </vt:lpstr>
      <vt:lpstr>                    Lycka till!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för socialt arbete   Erik Blennberger Institutet för organisations- och arbetslivsetik Ersta Sköndal högskola</dc:title>
  <dc:creator>Blennberger Erik</dc:creator>
  <cp:lastModifiedBy>Diana Pettersson</cp:lastModifiedBy>
  <cp:revision>94</cp:revision>
  <dcterms:created xsi:type="dcterms:W3CDTF">2012-08-22T21:27:05Z</dcterms:created>
  <dcterms:modified xsi:type="dcterms:W3CDTF">2016-04-18T14:40:42Z</dcterms:modified>
</cp:coreProperties>
</file>